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handoutMasterIdLst>
    <p:handoutMasterId r:id="rId35"/>
  </p:handoutMasterIdLst>
  <p:sldIdLst>
    <p:sldId id="1333" r:id="rId5"/>
    <p:sldId id="1326" r:id="rId6"/>
    <p:sldId id="1316" r:id="rId7"/>
    <p:sldId id="1327" r:id="rId8"/>
    <p:sldId id="1315" r:id="rId9"/>
    <p:sldId id="1330" r:id="rId10"/>
    <p:sldId id="1321" r:id="rId11"/>
    <p:sldId id="1329" r:id="rId12"/>
    <p:sldId id="1306" r:id="rId13"/>
    <p:sldId id="1313" r:id="rId14"/>
    <p:sldId id="1332" r:id="rId15"/>
    <p:sldId id="1314" r:id="rId16"/>
    <p:sldId id="1308" r:id="rId17"/>
    <p:sldId id="1309" r:id="rId18"/>
    <p:sldId id="1310" r:id="rId19"/>
    <p:sldId id="1311" r:id="rId20"/>
    <p:sldId id="1312" r:id="rId21"/>
    <p:sldId id="1317" r:id="rId22"/>
    <p:sldId id="1319" r:id="rId23"/>
    <p:sldId id="1320" r:id="rId24"/>
    <p:sldId id="1324" r:id="rId25"/>
    <p:sldId id="1325" r:id="rId26"/>
    <p:sldId id="1322" r:id="rId27"/>
    <p:sldId id="1298" r:id="rId28"/>
    <p:sldId id="1331" r:id="rId29"/>
    <p:sldId id="1318" r:id="rId30"/>
    <p:sldId id="1328" r:id="rId31"/>
    <p:sldId id="1323" r:id="rId32"/>
    <p:sldId id="1334" r:id="rId33"/>
  </p:sldIdLst>
  <p:sldSz cx="9144000" cy="6858000" type="screen4x3"/>
  <p:notesSz cx="7010400" cy="9296400"/>
  <p:defaultTextStyle>
    <a:defPPr>
      <a:defRPr lang="en-US"/>
    </a:defPPr>
    <a:lvl1pPr algn="ctr" rtl="0" fontAlgn="base">
      <a:spcBef>
        <a:spcPct val="0"/>
      </a:spcBef>
      <a:spcAft>
        <a:spcPct val="0"/>
      </a:spcAft>
      <a:defRPr sz="1000" kern="1200">
        <a:solidFill>
          <a:schemeClr val="tx1"/>
        </a:solidFill>
        <a:latin typeface="Times New Roman" pitchFamily="18" charset="0"/>
        <a:ea typeface="+mn-ea"/>
        <a:cs typeface="+mn-cs"/>
      </a:defRPr>
    </a:lvl1pPr>
    <a:lvl2pPr marL="457200" algn="ctr" rtl="0" fontAlgn="base">
      <a:spcBef>
        <a:spcPct val="0"/>
      </a:spcBef>
      <a:spcAft>
        <a:spcPct val="0"/>
      </a:spcAft>
      <a:defRPr sz="1000" kern="1200">
        <a:solidFill>
          <a:schemeClr val="tx1"/>
        </a:solidFill>
        <a:latin typeface="Times New Roman" pitchFamily="18" charset="0"/>
        <a:ea typeface="+mn-ea"/>
        <a:cs typeface="+mn-cs"/>
      </a:defRPr>
    </a:lvl2pPr>
    <a:lvl3pPr marL="914400" algn="ctr" rtl="0" fontAlgn="base">
      <a:spcBef>
        <a:spcPct val="0"/>
      </a:spcBef>
      <a:spcAft>
        <a:spcPct val="0"/>
      </a:spcAft>
      <a:defRPr sz="1000" kern="1200">
        <a:solidFill>
          <a:schemeClr val="tx1"/>
        </a:solidFill>
        <a:latin typeface="Times New Roman" pitchFamily="18" charset="0"/>
        <a:ea typeface="+mn-ea"/>
        <a:cs typeface="+mn-cs"/>
      </a:defRPr>
    </a:lvl3pPr>
    <a:lvl4pPr marL="1371600" algn="ctr" rtl="0" fontAlgn="base">
      <a:spcBef>
        <a:spcPct val="0"/>
      </a:spcBef>
      <a:spcAft>
        <a:spcPct val="0"/>
      </a:spcAft>
      <a:defRPr sz="1000" kern="1200">
        <a:solidFill>
          <a:schemeClr val="tx1"/>
        </a:solidFill>
        <a:latin typeface="Times New Roman" pitchFamily="18" charset="0"/>
        <a:ea typeface="+mn-ea"/>
        <a:cs typeface="+mn-cs"/>
      </a:defRPr>
    </a:lvl4pPr>
    <a:lvl5pPr marL="1828800" algn="ctr" rtl="0" fontAlgn="base">
      <a:spcBef>
        <a:spcPct val="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000" kern="1200">
        <a:solidFill>
          <a:schemeClr val="tx1"/>
        </a:solidFill>
        <a:latin typeface="Times New Roman" pitchFamily="18" charset="0"/>
        <a:ea typeface="+mn-ea"/>
        <a:cs typeface="+mn-cs"/>
      </a:defRPr>
    </a:lvl6pPr>
    <a:lvl7pPr marL="2743200" algn="l" defTabSz="914400" rtl="0" eaLnBrk="1" latinLnBrk="0" hangingPunct="1">
      <a:defRPr sz="1000" kern="1200">
        <a:solidFill>
          <a:schemeClr val="tx1"/>
        </a:solidFill>
        <a:latin typeface="Times New Roman" pitchFamily="18" charset="0"/>
        <a:ea typeface="+mn-ea"/>
        <a:cs typeface="+mn-cs"/>
      </a:defRPr>
    </a:lvl7pPr>
    <a:lvl8pPr marL="3200400" algn="l" defTabSz="914400" rtl="0" eaLnBrk="1" latinLnBrk="0" hangingPunct="1">
      <a:defRPr sz="1000" kern="1200">
        <a:solidFill>
          <a:schemeClr val="tx1"/>
        </a:solidFill>
        <a:latin typeface="Times New Roman" pitchFamily="18" charset="0"/>
        <a:ea typeface="+mn-ea"/>
        <a:cs typeface="+mn-cs"/>
      </a:defRPr>
    </a:lvl8pPr>
    <a:lvl9pPr marL="3657600" algn="l" defTabSz="914400" rtl="0" eaLnBrk="1" latinLnBrk="0" hangingPunct="1">
      <a:defRPr sz="1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8000"/>
    <a:srgbClr val="080808"/>
    <a:srgbClr val="99CCFF"/>
    <a:srgbClr val="6699FF"/>
    <a:srgbClr val="D5DDED"/>
    <a:srgbClr val="D2DBEC"/>
    <a:srgbClr val="ED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3576" autoAdjust="0"/>
    <p:restoredTop sz="85714" autoAdjust="0"/>
  </p:normalViewPr>
  <p:slideViewPr>
    <p:cSldViewPr snapToGrid="0">
      <p:cViewPr>
        <p:scale>
          <a:sx n="70" d="100"/>
          <a:sy n="70" d="100"/>
        </p:scale>
        <p:origin x="-2814" y="-744"/>
      </p:cViewPr>
      <p:guideLst>
        <p:guide orient="horz" pos="2160"/>
        <p:guide pos="2880"/>
      </p:guideLst>
    </p:cSldViewPr>
  </p:slideViewPr>
  <p:outlineViewPr>
    <p:cViewPr>
      <p:scale>
        <a:sx n="33" d="100"/>
        <a:sy n="33" d="100"/>
      </p:scale>
      <p:origin x="0" y="2964"/>
    </p:cViewPr>
  </p:outlineViewPr>
  <p:notesTextViewPr>
    <p:cViewPr>
      <p:scale>
        <a:sx n="100" d="100"/>
        <a:sy n="100" d="100"/>
      </p:scale>
      <p:origin x="0" y="0"/>
    </p:cViewPr>
  </p:notesTextViewPr>
  <p:sorterViewPr>
    <p:cViewPr>
      <p:scale>
        <a:sx n="75" d="100"/>
        <a:sy n="75" d="100"/>
      </p:scale>
      <p:origin x="0" y="2016"/>
    </p:cViewPr>
  </p:sorterViewPr>
  <p:notesViewPr>
    <p:cSldViewPr snapToGrid="0">
      <p:cViewPr varScale="1">
        <p:scale>
          <a:sx n="52" d="100"/>
          <a:sy n="52" d="100"/>
        </p:scale>
        <p:origin x="-1842" y="-96"/>
      </p:cViewPr>
      <p:guideLst>
        <p:guide orient="horz" pos="2927"/>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9666" cy="465743"/>
          </a:xfrm>
          <a:prstGeom prst="rect">
            <a:avLst/>
          </a:prstGeom>
          <a:noFill/>
          <a:ln w="9525">
            <a:noFill/>
            <a:miter lim="800000"/>
            <a:headEnd/>
            <a:tailEnd/>
          </a:ln>
          <a:effectLst/>
        </p:spPr>
        <p:txBody>
          <a:bodyPr vert="horz" wrap="square" lIns="93547" tIns="46773" rIns="93547" bIns="46773" numCol="1" anchor="t" anchorCtr="0" compatLnSpc="1">
            <a:prstTxWarp prst="textNoShape">
              <a:avLst/>
            </a:prstTxWarp>
          </a:bodyPr>
          <a:lstStyle>
            <a:lvl1pPr algn="l" defTabSz="928827">
              <a:defRPr sz="1200" smtClean="0"/>
            </a:lvl1pPr>
          </a:lstStyle>
          <a:p>
            <a:pPr>
              <a:defRPr/>
            </a:pPr>
            <a:r>
              <a:rPr lang="en-US" dirty="0" smtClean="0"/>
              <a:t>Comprehensive Planning-Process Training</a:t>
            </a:r>
            <a:endParaRPr lang="en-US" dirty="0"/>
          </a:p>
        </p:txBody>
      </p:sp>
      <p:sp>
        <p:nvSpPr>
          <p:cNvPr id="4099" name="Rectangle 3"/>
          <p:cNvSpPr>
            <a:spLocks noGrp="1" noChangeArrowheads="1"/>
          </p:cNvSpPr>
          <p:nvPr>
            <p:ph type="dt" sz="quarter" idx="1"/>
          </p:nvPr>
        </p:nvSpPr>
        <p:spPr bwMode="auto">
          <a:xfrm>
            <a:off x="3970735" y="0"/>
            <a:ext cx="3039666" cy="465743"/>
          </a:xfrm>
          <a:prstGeom prst="rect">
            <a:avLst/>
          </a:prstGeom>
          <a:noFill/>
          <a:ln w="9525">
            <a:noFill/>
            <a:miter lim="800000"/>
            <a:headEnd/>
            <a:tailEnd/>
          </a:ln>
          <a:effectLst/>
        </p:spPr>
        <p:txBody>
          <a:bodyPr vert="horz" wrap="square" lIns="93547" tIns="46773" rIns="93547" bIns="46773" numCol="1" anchor="t" anchorCtr="0" compatLnSpc="1">
            <a:prstTxWarp prst="textNoShape">
              <a:avLst/>
            </a:prstTxWarp>
          </a:bodyPr>
          <a:lstStyle>
            <a:lvl1pPr algn="r" defTabSz="928827">
              <a:defRPr sz="1200" smtClean="0"/>
            </a:lvl1pPr>
          </a:lstStyle>
          <a:p>
            <a:pPr>
              <a:defRPr/>
            </a:pPr>
            <a:fld id="{613B12BD-9E87-438E-832E-DE26BC6CB6A3}" type="datetime1">
              <a:rPr lang="en-US" smtClean="0"/>
              <a:pPr>
                <a:defRPr/>
              </a:pPr>
              <a:t>11/8/2012</a:t>
            </a:fld>
            <a:endParaRPr lang="en-US" dirty="0"/>
          </a:p>
        </p:txBody>
      </p:sp>
      <p:sp>
        <p:nvSpPr>
          <p:cNvPr id="4100" name="Rectangle 4"/>
          <p:cNvSpPr>
            <a:spLocks noGrp="1" noChangeArrowheads="1"/>
          </p:cNvSpPr>
          <p:nvPr>
            <p:ph type="ftr" sz="quarter" idx="2"/>
          </p:nvPr>
        </p:nvSpPr>
        <p:spPr bwMode="auto">
          <a:xfrm>
            <a:off x="0" y="8830658"/>
            <a:ext cx="3039666" cy="465742"/>
          </a:xfrm>
          <a:prstGeom prst="rect">
            <a:avLst/>
          </a:prstGeom>
          <a:noFill/>
          <a:ln w="9525">
            <a:noFill/>
            <a:miter lim="800000"/>
            <a:headEnd/>
            <a:tailEnd/>
          </a:ln>
          <a:effectLst/>
        </p:spPr>
        <p:txBody>
          <a:bodyPr vert="horz" wrap="square" lIns="93547" tIns="46773" rIns="93547" bIns="46773" numCol="1" anchor="b" anchorCtr="0" compatLnSpc="1">
            <a:prstTxWarp prst="textNoShape">
              <a:avLst/>
            </a:prstTxWarp>
          </a:bodyPr>
          <a:lstStyle>
            <a:lvl1pPr algn="l" defTabSz="928827">
              <a:defRPr sz="1200"/>
            </a:lvl1pPr>
          </a:lstStyle>
          <a:p>
            <a:pPr>
              <a:defRPr/>
            </a:pPr>
            <a:endParaRPr lang="en-US" dirty="0"/>
          </a:p>
        </p:txBody>
      </p:sp>
      <p:sp>
        <p:nvSpPr>
          <p:cNvPr id="7" name="Slide Number Placeholder 6"/>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D8702C9-FA2C-4F15-BC48-A00E9F1D0FE1}" type="slidenum">
              <a:rPr lang="en-US" smtClean="0"/>
              <a:pPr/>
              <a:t>‹#›</a:t>
            </a:fld>
            <a:endParaRPr lang="en-US" dirty="0"/>
          </a:p>
        </p:txBody>
      </p:sp>
    </p:spTree>
    <p:extLst>
      <p:ext uri="{BB962C8B-B14F-4D97-AF65-F5344CB8AC3E}">
        <p14:creationId xmlns:p14="http://schemas.microsoft.com/office/powerpoint/2010/main" val="44758389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9666" cy="462669"/>
          </a:xfrm>
          <a:prstGeom prst="rect">
            <a:avLst/>
          </a:prstGeom>
          <a:noFill/>
          <a:ln w="9525">
            <a:noFill/>
            <a:miter lim="800000"/>
            <a:headEnd/>
            <a:tailEnd/>
          </a:ln>
          <a:effectLst/>
        </p:spPr>
        <p:txBody>
          <a:bodyPr vert="horz" wrap="square" lIns="92469" tIns="46234" rIns="92469" bIns="46234" numCol="1" anchor="t" anchorCtr="0" compatLnSpc="1">
            <a:prstTxWarp prst="textNoShape">
              <a:avLst/>
            </a:prstTxWarp>
          </a:bodyPr>
          <a:lstStyle>
            <a:lvl1pPr algn="l" defTabSz="924236">
              <a:defRPr sz="1200" smtClean="0"/>
            </a:lvl1pPr>
          </a:lstStyle>
          <a:p>
            <a:pPr>
              <a:defRPr/>
            </a:pPr>
            <a:r>
              <a:rPr lang="en-US" dirty="0" smtClean="0"/>
              <a:t>Comprehensive Planning</a:t>
            </a:r>
            <a:endParaRPr lang="en-US" dirty="0"/>
          </a:p>
        </p:txBody>
      </p:sp>
      <p:sp>
        <p:nvSpPr>
          <p:cNvPr id="18435" name="Rectangle 3"/>
          <p:cNvSpPr>
            <a:spLocks noGrp="1" noChangeArrowheads="1"/>
          </p:cNvSpPr>
          <p:nvPr>
            <p:ph type="dt" idx="1"/>
          </p:nvPr>
        </p:nvSpPr>
        <p:spPr bwMode="auto">
          <a:xfrm>
            <a:off x="3970735" y="0"/>
            <a:ext cx="3039666" cy="462669"/>
          </a:xfrm>
          <a:prstGeom prst="rect">
            <a:avLst/>
          </a:prstGeom>
          <a:noFill/>
          <a:ln w="9525">
            <a:noFill/>
            <a:miter lim="800000"/>
            <a:headEnd/>
            <a:tailEnd/>
          </a:ln>
          <a:effectLst/>
        </p:spPr>
        <p:txBody>
          <a:bodyPr vert="horz" wrap="square" lIns="92469" tIns="46234" rIns="92469" bIns="46234" numCol="1" anchor="t" anchorCtr="0" compatLnSpc="1">
            <a:prstTxWarp prst="textNoShape">
              <a:avLst/>
            </a:prstTxWarp>
          </a:bodyPr>
          <a:lstStyle>
            <a:lvl1pPr algn="r" defTabSz="924236">
              <a:defRPr sz="1200" smtClean="0"/>
            </a:lvl1pPr>
          </a:lstStyle>
          <a:p>
            <a:pPr>
              <a:defRPr/>
            </a:pPr>
            <a:fld id="{8C04D7C7-EA20-49C8-A47F-70A74DDE452B}" type="datetime1">
              <a:rPr lang="en-US" smtClean="0"/>
              <a:pPr>
                <a:defRPr/>
              </a:pPr>
              <a:t>11/8/2012</a:t>
            </a:fld>
            <a:endParaRPr lang="en-US" dirty="0"/>
          </a:p>
        </p:txBody>
      </p:sp>
      <p:sp>
        <p:nvSpPr>
          <p:cNvPr id="29700" name="Rectangle 4"/>
          <p:cNvSpPr>
            <a:spLocks noGrp="1" noRot="1" noChangeAspect="1" noChangeArrowheads="1" noTextEdit="1"/>
          </p:cNvSpPr>
          <p:nvPr>
            <p:ph type="sldImg" idx="2"/>
          </p:nvPr>
        </p:nvSpPr>
        <p:spPr bwMode="auto">
          <a:xfrm>
            <a:off x="1162050" y="692150"/>
            <a:ext cx="4697413" cy="35242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35634" y="4446840"/>
            <a:ext cx="5139134" cy="4137882"/>
          </a:xfrm>
          <a:prstGeom prst="rect">
            <a:avLst/>
          </a:prstGeom>
          <a:noFill/>
          <a:ln w="9525">
            <a:noFill/>
            <a:miter lim="800000"/>
            <a:headEnd/>
            <a:tailEnd/>
          </a:ln>
          <a:effectLst/>
        </p:spPr>
        <p:txBody>
          <a:bodyPr vert="horz" wrap="square" lIns="92469" tIns="46234" rIns="92469" bIns="46234"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8438" name="Rectangle 6"/>
          <p:cNvSpPr>
            <a:spLocks noGrp="1" noChangeArrowheads="1"/>
          </p:cNvSpPr>
          <p:nvPr>
            <p:ph type="ftr" sz="quarter" idx="4"/>
          </p:nvPr>
        </p:nvSpPr>
        <p:spPr bwMode="auto">
          <a:xfrm>
            <a:off x="0" y="8815287"/>
            <a:ext cx="3039666" cy="461131"/>
          </a:xfrm>
          <a:prstGeom prst="rect">
            <a:avLst/>
          </a:prstGeom>
          <a:noFill/>
          <a:ln w="9525">
            <a:noFill/>
            <a:miter lim="800000"/>
            <a:headEnd/>
            <a:tailEnd/>
          </a:ln>
          <a:effectLst/>
        </p:spPr>
        <p:txBody>
          <a:bodyPr vert="horz" wrap="square" lIns="92469" tIns="46234" rIns="92469" bIns="46234" numCol="1" anchor="b" anchorCtr="0" compatLnSpc="1">
            <a:prstTxWarp prst="textNoShape">
              <a:avLst/>
            </a:prstTxWarp>
          </a:bodyPr>
          <a:lstStyle>
            <a:lvl1pPr algn="l" defTabSz="924236">
              <a:defRPr sz="1200"/>
            </a:lvl1pPr>
          </a:lstStyle>
          <a:p>
            <a:pPr>
              <a:defRPr/>
            </a:pPr>
            <a:endParaRPr lang="en-US" dirty="0"/>
          </a:p>
        </p:txBody>
      </p:sp>
      <p:sp>
        <p:nvSpPr>
          <p:cNvPr id="18439" name="Rectangle 7"/>
          <p:cNvSpPr>
            <a:spLocks noGrp="1" noChangeArrowheads="1"/>
          </p:cNvSpPr>
          <p:nvPr>
            <p:ph type="sldNum" sz="quarter" idx="5"/>
          </p:nvPr>
        </p:nvSpPr>
        <p:spPr bwMode="auto">
          <a:xfrm>
            <a:off x="3970735" y="8815287"/>
            <a:ext cx="3039666" cy="461131"/>
          </a:xfrm>
          <a:prstGeom prst="rect">
            <a:avLst/>
          </a:prstGeom>
          <a:noFill/>
          <a:ln w="9525">
            <a:noFill/>
            <a:miter lim="800000"/>
            <a:headEnd/>
            <a:tailEnd/>
          </a:ln>
          <a:effectLst/>
        </p:spPr>
        <p:txBody>
          <a:bodyPr vert="horz" wrap="square" lIns="92469" tIns="46234" rIns="92469" bIns="46234" numCol="1" anchor="b" anchorCtr="0" compatLnSpc="1">
            <a:prstTxWarp prst="textNoShape">
              <a:avLst/>
            </a:prstTxWarp>
          </a:bodyPr>
          <a:lstStyle>
            <a:lvl1pPr algn="r" defTabSz="924236">
              <a:defRPr sz="1200"/>
            </a:lvl1pPr>
          </a:lstStyle>
          <a:p>
            <a:pPr>
              <a:defRPr/>
            </a:pPr>
            <a:fld id="{13A7C005-702B-499E-BDDB-D1B0F8E026D1}" type="slidenum">
              <a:rPr lang="en-US"/>
              <a:pPr>
                <a:defRPr/>
              </a:pPr>
              <a:t>‹#›</a:t>
            </a:fld>
            <a:endParaRPr lang="en-US" dirty="0"/>
          </a:p>
        </p:txBody>
      </p:sp>
    </p:spTree>
    <p:extLst>
      <p:ext uri="{BB962C8B-B14F-4D97-AF65-F5344CB8AC3E}">
        <p14:creationId xmlns:p14="http://schemas.microsoft.com/office/powerpoint/2010/main" val="18957067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Comprehensive Planning</a:t>
            </a:r>
            <a:endParaRPr lang="en-US" dirty="0"/>
          </a:p>
        </p:txBody>
      </p:sp>
      <p:sp>
        <p:nvSpPr>
          <p:cNvPr id="5" name="Date Placeholder 4"/>
          <p:cNvSpPr>
            <a:spLocks noGrp="1"/>
          </p:cNvSpPr>
          <p:nvPr>
            <p:ph type="dt" idx="11"/>
          </p:nvPr>
        </p:nvSpPr>
        <p:spPr/>
        <p:txBody>
          <a:bodyPr/>
          <a:lstStyle/>
          <a:p>
            <a:pPr>
              <a:defRPr/>
            </a:pPr>
            <a:fld id="{8C04D7C7-EA20-49C8-A47F-70A74DDE452B}" type="datetime1">
              <a:rPr lang="en-US" smtClean="0"/>
              <a:pPr>
                <a:defRPr/>
              </a:pPr>
              <a:t>11/8/2012</a:t>
            </a:fld>
            <a:endParaRPr lang="en-US" dirty="0"/>
          </a:p>
        </p:txBody>
      </p:sp>
      <p:sp>
        <p:nvSpPr>
          <p:cNvPr id="6" name="Slide Number Placeholder 5"/>
          <p:cNvSpPr>
            <a:spLocks noGrp="1"/>
          </p:cNvSpPr>
          <p:nvPr>
            <p:ph type="sldNum" sz="quarter" idx="12"/>
          </p:nvPr>
        </p:nvSpPr>
        <p:spPr/>
        <p:txBody>
          <a:bodyPr/>
          <a:lstStyle/>
          <a:p>
            <a:pPr>
              <a:defRPr/>
            </a:pPr>
            <a:fld id="{13A7C005-702B-499E-BDDB-D1B0F8E026D1}" type="slidenum">
              <a:rPr lang="en-US" smtClean="0"/>
              <a:pPr>
                <a:defRPr/>
              </a:pPr>
              <a:t>7</a:t>
            </a:fld>
            <a:endParaRPr lang="en-US" dirty="0"/>
          </a:p>
        </p:txBody>
      </p:sp>
    </p:spTree>
    <p:extLst>
      <p:ext uri="{BB962C8B-B14F-4D97-AF65-F5344CB8AC3E}">
        <p14:creationId xmlns:p14="http://schemas.microsoft.com/office/powerpoint/2010/main" val="3952838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Note: District level plans can use a systemic challenge as a goal or create new</a:t>
            </a:r>
          </a:p>
          <a:p>
            <a:endParaRPr lang="en-US" dirty="0"/>
          </a:p>
        </p:txBody>
      </p:sp>
      <p:sp>
        <p:nvSpPr>
          <p:cNvPr id="4" name="Header Placeholder 3"/>
          <p:cNvSpPr>
            <a:spLocks noGrp="1"/>
          </p:cNvSpPr>
          <p:nvPr>
            <p:ph type="hdr" sz="quarter" idx="10"/>
          </p:nvPr>
        </p:nvSpPr>
        <p:spPr/>
        <p:txBody>
          <a:bodyPr/>
          <a:lstStyle/>
          <a:p>
            <a:pPr>
              <a:defRPr/>
            </a:pPr>
            <a:r>
              <a:rPr lang="en-US" smtClean="0"/>
              <a:t>Comprehensive Planning</a:t>
            </a:r>
            <a:endParaRPr lang="en-US" dirty="0"/>
          </a:p>
        </p:txBody>
      </p:sp>
      <p:sp>
        <p:nvSpPr>
          <p:cNvPr id="5" name="Date Placeholder 4"/>
          <p:cNvSpPr>
            <a:spLocks noGrp="1"/>
          </p:cNvSpPr>
          <p:nvPr>
            <p:ph type="dt" idx="11"/>
          </p:nvPr>
        </p:nvSpPr>
        <p:spPr/>
        <p:txBody>
          <a:bodyPr/>
          <a:lstStyle/>
          <a:p>
            <a:pPr>
              <a:defRPr/>
            </a:pPr>
            <a:fld id="{8C04D7C7-EA20-49C8-A47F-70A74DDE452B}" type="datetime1">
              <a:rPr lang="en-US" smtClean="0"/>
              <a:pPr>
                <a:defRPr/>
              </a:pPr>
              <a:t>11/8/2012</a:t>
            </a:fld>
            <a:endParaRPr lang="en-US" dirty="0"/>
          </a:p>
        </p:txBody>
      </p:sp>
      <p:sp>
        <p:nvSpPr>
          <p:cNvPr id="6" name="Slide Number Placeholder 5"/>
          <p:cNvSpPr>
            <a:spLocks noGrp="1"/>
          </p:cNvSpPr>
          <p:nvPr>
            <p:ph type="sldNum" sz="quarter" idx="12"/>
          </p:nvPr>
        </p:nvSpPr>
        <p:spPr/>
        <p:txBody>
          <a:bodyPr/>
          <a:lstStyle/>
          <a:p>
            <a:pPr>
              <a:defRPr/>
            </a:pPr>
            <a:fld id="{13A7C005-702B-499E-BDDB-D1B0F8E026D1}" type="slidenum">
              <a:rPr lang="en-US" smtClean="0"/>
              <a:pPr>
                <a:defRPr/>
              </a:pPr>
              <a:t>13</a:t>
            </a:fld>
            <a:endParaRPr lang="en-US" dirty="0"/>
          </a:p>
        </p:txBody>
      </p:sp>
    </p:spTree>
    <p:extLst>
      <p:ext uri="{BB962C8B-B14F-4D97-AF65-F5344CB8AC3E}">
        <p14:creationId xmlns:p14="http://schemas.microsoft.com/office/powerpoint/2010/main" val="116061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Comprehensive Planning</a:t>
            </a:r>
            <a:endParaRPr lang="en-US" dirty="0"/>
          </a:p>
        </p:txBody>
      </p:sp>
      <p:sp>
        <p:nvSpPr>
          <p:cNvPr id="5" name="Date Placeholder 4"/>
          <p:cNvSpPr>
            <a:spLocks noGrp="1"/>
          </p:cNvSpPr>
          <p:nvPr>
            <p:ph type="dt" idx="11"/>
          </p:nvPr>
        </p:nvSpPr>
        <p:spPr/>
        <p:txBody>
          <a:bodyPr/>
          <a:lstStyle/>
          <a:p>
            <a:pPr>
              <a:defRPr/>
            </a:pPr>
            <a:fld id="{8C04D7C7-EA20-49C8-A47F-70A74DDE452B}" type="datetime1">
              <a:rPr lang="en-US" smtClean="0"/>
              <a:pPr>
                <a:defRPr/>
              </a:pPr>
              <a:t>11/8/2012</a:t>
            </a:fld>
            <a:endParaRPr lang="en-US" dirty="0"/>
          </a:p>
        </p:txBody>
      </p:sp>
      <p:sp>
        <p:nvSpPr>
          <p:cNvPr id="6" name="Slide Number Placeholder 5"/>
          <p:cNvSpPr>
            <a:spLocks noGrp="1"/>
          </p:cNvSpPr>
          <p:nvPr>
            <p:ph type="sldNum" sz="quarter" idx="12"/>
          </p:nvPr>
        </p:nvSpPr>
        <p:spPr/>
        <p:txBody>
          <a:bodyPr/>
          <a:lstStyle/>
          <a:p>
            <a:pPr>
              <a:defRPr/>
            </a:pPr>
            <a:fld id="{13A7C005-702B-499E-BDDB-D1B0F8E026D1}" type="slidenum">
              <a:rPr lang="en-US" smtClean="0"/>
              <a:pPr>
                <a:defRPr/>
              </a:pPr>
              <a:t>17</a:t>
            </a:fld>
            <a:endParaRPr lang="en-US" dirty="0"/>
          </a:p>
        </p:txBody>
      </p:sp>
    </p:spTree>
    <p:extLst>
      <p:ext uri="{BB962C8B-B14F-4D97-AF65-F5344CB8AC3E}">
        <p14:creationId xmlns:p14="http://schemas.microsoft.com/office/powerpoint/2010/main" val="2632882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Formative: focuses on program improvement, done early</a:t>
            </a:r>
            <a:r>
              <a:rPr lang="en-US" baseline="0" dirty="0" smtClean="0"/>
              <a:t> but can be done multiple times throughout (ongoing), used to provide information for program improvement</a:t>
            </a:r>
          </a:p>
          <a:p>
            <a:r>
              <a:rPr lang="en-US" baseline="0" dirty="0" smtClean="0"/>
              <a:t>Summative: program results or impact, provides evidence of worth, occurs later, used to assess quality and impact of implemented program</a:t>
            </a:r>
            <a:endParaRPr lang="en-US" dirty="0"/>
          </a:p>
        </p:txBody>
      </p:sp>
      <p:sp>
        <p:nvSpPr>
          <p:cNvPr id="4" name="Header Placeholder 3"/>
          <p:cNvSpPr>
            <a:spLocks noGrp="1"/>
          </p:cNvSpPr>
          <p:nvPr>
            <p:ph type="hdr" sz="quarter" idx="10"/>
          </p:nvPr>
        </p:nvSpPr>
        <p:spPr/>
        <p:txBody>
          <a:bodyPr/>
          <a:lstStyle/>
          <a:p>
            <a:pPr>
              <a:defRPr/>
            </a:pPr>
            <a:r>
              <a:rPr lang="en-US" smtClean="0"/>
              <a:t>Comprehensive Planning</a:t>
            </a:r>
            <a:endParaRPr lang="en-US" dirty="0"/>
          </a:p>
        </p:txBody>
      </p:sp>
      <p:sp>
        <p:nvSpPr>
          <p:cNvPr id="5" name="Date Placeholder 4"/>
          <p:cNvSpPr>
            <a:spLocks noGrp="1"/>
          </p:cNvSpPr>
          <p:nvPr>
            <p:ph type="dt" idx="11"/>
          </p:nvPr>
        </p:nvSpPr>
        <p:spPr/>
        <p:txBody>
          <a:bodyPr/>
          <a:lstStyle/>
          <a:p>
            <a:pPr>
              <a:defRPr/>
            </a:pPr>
            <a:fld id="{8C04D7C7-EA20-49C8-A47F-70A74DDE452B}" type="datetime1">
              <a:rPr lang="en-US" smtClean="0"/>
              <a:pPr>
                <a:defRPr/>
              </a:pPr>
              <a:t>11/8/2012</a:t>
            </a:fld>
            <a:endParaRPr lang="en-US" dirty="0"/>
          </a:p>
        </p:txBody>
      </p:sp>
      <p:sp>
        <p:nvSpPr>
          <p:cNvPr id="6" name="Slide Number Placeholder 5"/>
          <p:cNvSpPr>
            <a:spLocks noGrp="1"/>
          </p:cNvSpPr>
          <p:nvPr>
            <p:ph type="sldNum" sz="quarter" idx="12"/>
          </p:nvPr>
        </p:nvSpPr>
        <p:spPr/>
        <p:txBody>
          <a:bodyPr/>
          <a:lstStyle/>
          <a:p>
            <a:pPr>
              <a:defRPr/>
            </a:pPr>
            <a:fld id="{13A7C005-702B-499E-BDDB-D1B0F8E026D1}" type="slidenum">
              <a:rPr lang="en-US" smtClean="0"/>
              <a:pPr>
                <a:defRPr/>
              </a:pPr>
              <a:t>19</a:t>
            </a:fld>
            <a:endParaRPr lang="en-US" dirty="0"/>
          </a:p>
        </p:txBody>
      </p:sp>
    </p:spTree>
    <p:extLst>
      <p:ext uri="{BB962C8B-B14F-4D97-AF65-F5344CB8AC3E}">
        <p14:creationId xmlns:p14="http://schemas.microsoft.com/office/powerpoint/2010/main" val="1034376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will you know action step is being implemented?</a:t>
            </a:r>
          </a:p>
          <a:p>
            <a:r>
              <a:rPr lang="en-US" dirty="0" smtClean="0"/>
              <a:t>Who</a:t>
            </a:r>
            <a:r>
              <a:rPr lang="en-US" baseline="0" dirty="0" smtClean="0"/>
              <a:t> will monitor this? How often will it be monitored?</a:t>
            </a:r>
            <a:endParaRPr lang="en-US" dirty="0" smtClean="0"/>
          </a:p>
        </p:txBody>
      </p:sp>
      <p:sp>
        <p:nvSpPr>
          <p:cNvPr id="4" name="Header Placeholder 3"/>
          <p:cNvSpPr>
            <a:spLocks noGrp="1"/>
          </p:cNvSpPr>
          <p:nvPr>
            <p:ph type="hdr" sz="quarter" idx="10"/>
          </p:nvPr>
        </p:nvSpPr>
        <p:spPr/>
        <p:txBody>
          <a:bodyPr/>
          <a:lstStyle/>
          <a:p>
            <a:pPr>
              <a:defRPr/>
            </a:pPr>
            <a:r>
              <a:rPr lang="en-US" smtClean="0"/>
              <a:t>Comprehensive Planning</a:t>
            </a:r>
            <a:endParaRPr lang="en-US" dirty="0"/>
          </a:p>
        </p:txBody>
      </p:sp>
      <p:sp>
        <p:nvSpPr>
          <p:cNvPr id="5" name="Date Placeholder 4"/>
          <p:cNvSpPr>
            <a:spLocks noGrp="1"/>
          </p:cNvSpPr>
          <p:nvPr>
            <p:ph type="dt" idx="11"/>
          </p:nvPr>
        </p:nvSpPr>
        <p:spPr/>
        <p:txBody>
          <a:bodyPr/>
          <a:lstStyle/>
          <a:p>
            <a:pPr>
              <a:defRPr/>
            </a:pPr>
            <a:fld id="{8C04D7C7-EA20-49C8-A47F-70A74DDE452B}" type="datetime1">
              <a:rPr lang="en-US" smtClean="0"/>
              <a:pPr>
                <a:defRPr/>
              </a:pPr>
              <a:t>11/8/2012</a:t>
            </a:fld>
            <a:endParaRPr lang="en-US" dirty="0"/>
          </a:p>
        </p:txBody>
      </p:sp>
      <p:sp>
        <p:nvSpPr>
          <p:cNvPr id="6" name="Slide Number Placeholder 5"/>
          <p:cNvSpPr>
            <a:spLocks noGrp="1"/>
          </p:cNvSpPr>
          <p:nvPr>
            <p:ph type="sldNum" sz="quarter" idx="12"/>
          </p:nvPr>
        </p:nvSpPr>
        <p:spPr/>
        <p:txBody>
          <a:bodyPr/>
          <a:lstStyle/>
          <a:p>
            <a:pPr>
              <a:defRPr/>
            </a:pPr>
            <a:fld id="{13A7C005-702B-499E-BDDB-D1B0F8E026D1}" type="slidenum">
              <a:rPr lang="en-US" smtClean="0"/>
              <a:pPr>
                <a:defRPr/>
              </a:pPr>
              <a:t>20</a:t>
            </a:fld>
            <a:endParaRPr lang="en-US" dirty="0"/>
          </a:p>
        </p:txBody>
      </p:sp>
    </p:spTree>
    <p:extLst>
      <p:ext uri="{BB962C8B-B14F-4D97-AF65-F5344CB8AC3E}">
        <p14:creationId xmlns:p14="http://schemas.microsoft.com/office/powerpoint/2010/main" val="2368825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4CAB3E5-EED0-4456-B356-4FEB63AD36B5}" type="slidenum">
              <a:rPr lang="en-US" smtClean="0"/>
              <a:pPr/>
              <a:t>24</a:t>
            </a:fld>
            <a:endParaRPr lang="en-US" dirty="0" smtClean="0"/>
          </a:p>
        </p:txBody>
      </p:sp>
      <p:sp>
        <p:nvSpPr>
          <p:cNvPr id="51203" name="Rectangle 7"/>
          <p:cNvSpPr txBox="1">
            <a:spLocks noGrp="1" noChangeArrowheads="1"/>
          </p:cNvSpPr>
          <p:nvPr/>
        </p:nvSpPr>
        <p:spPr bwMode="auto">
          <a:xfrm>
            <a:off x="3970735" y="8815287"/>
            <a:ext cx="3039666" cy="459593"/>
          </a:xfrm>
          <a:prstGeom prst="rect">
            <a:avLst/>
          </a:prstGeom>
          <a:noFill/>
          <a:ln w="9525">
            <a:noFill/>
            <a:miter lim="800000"/>
            <a:headEnd/>
            <a:tailEnd/>
          </a:ln>
        </p:spPr>
        <p:txBody>
          <a:bodyPr lIns="92452" tIns="46225" rIns="92452" bIns="46225" anchor="b"/>
          <a:lstStyle/>
          <a:p>
            <a:pPr algn="r" defTabSz="924236"/>
            <a:fld id="{76557A83-5517-472A-86D7-4A90BB197C29}" type="slidenum">
              <a:rPr lang="en-US" sz="1300"/>
              <a:pPr algn="r" defTabSz="924236"/>
              <a:t>24</a:t>
            </a:fld>
            <a:endParaRPr lang="en-US" sz="1300" dirty="0"/>
          </a:p>
        </p:txBody>
      </p:sp>
      <p:sp>
        <p:nvSpPr>
          <p:cNvPr id="51204" name="Rectangle 2"/>
          <p:cNvSpPr>
            <a:spLocks noGrp="1" noRot="1" noChangeAspect="1" noChangeArrowheads="1" noTextEdit="1"/>
          </p:cNvSpPr>
          <p:nvPr>
            <p:ph type="sldImg"/>
          </p:nvPr>
        </p:nvSpPr>
        <p:spPr>
          <a:xfrm>
            <a:off x="1922463" y="320675"/>
            <a:ext cx="3055937" cy="2292350"/>
          </a:xfrm>
          <a:ln/>
        </p:spPr>
      </p:sp>
      <p:sp>
        <p:nvSpPr>
          <p:cNvPr id="51205" name="Rectangle 3"/>
          <p:cNvSpPr>
            <a:spLocks noGrp="1" noChangeArrowheads="1"/>
          </p:cNvSpPr>
          <p:nvPr>
            <p:ph type="body" idx="1"/>
          </p:nvPr>
        </p:nvSpPr>
        <p:spPr>
          <a:xfrm>
            <a:off x="754592" y="3838147"/>
            <a:ext cx="5163476" cy="4167086"/>
          </a:xfrm>
          <a:noFill/>
          <a:ln/>
        </p:spPr>
        <p:txBody>
          <a:bodyPr lIns="93186" tIns="46589" rIns="93186" bIns="46589"/>
          <a:lstStyle/>
          <a:p>
            <a:pPr eaLnBrk="1" hangingPunct="1"/>
            <a:endParaRPr lang="en-US" dirty="0" smtClean="0"/>
          </a:p>
        </p:txBody>
      </p:sp>
      <p:sp>
        <p:nvSpPr>
          <p:cNvPr id="51206" name="Date Placeholder 5"/>
          <p:cNvSpPr>
            <a:spLocks noGrp="1"/>
          </p:cNvSpPr>
          <p:nvPr>
            <p:ph type="dt" sz="quarter" idx="1"/>
          </p:nvPr>
        </p:nvSpPr>
        <p:spPr>
          <a:noFill/>
        </p:spPr>
        <p:txBody>
          <a:bodyPr/>
          <a:lstStyle/>
          <a:p>
            <a:fld id="{67B773BE-39AA-4350-B7E3-62409B5596FB}" type="datetime1">
              <a:rPr lang="en-US" smtClean="0"/>
              <a:pPr/>
              <a:t>11/8/2012</a:t>
            </a:fld>
            <a:endParaRPr lang="en-US" dirty="0"/>
          </a:p>
        </p:txBody>
      </p:sp>
      <p:sp>
        <p:nvSpPr>
          <p:cNvPr id="51207" name="Header Placeholder 6"/>
          <p:cNvSpPr>
            <a:spLocks noGrp="1"/>
          </p:cNvSpPr>
          <p:nvPr>
            <p:ph type="hdr" sz="quarter"/>
          </p:nvPr>
        </p:nvSpPr>
        <p:spPr>
          <a:noFill/>
        </p:spPr>
        <p:txBody>
          <a:bodyPr/>
          <a:lstStyle/>
          <a:p>
            <a:r>
              <a:rPr lang="en-US" dirty="0" smtClean="0"/>
              <a:t>Comprehensive Planning</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91571"/>
            <a:ext cx="8229600" cy="721602"/>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55344"/>
            <a:ext cx="2057400" cy="525270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41697"/>
            <a:ext cx="6019800" cy="5266354"/>
          </a:xfrm>
          <a:prstGeom prst="rect">
            <a:avLst/>
          </a:prstGeo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90112"/>
            <a:ext cx="8229600" cy="777923"/>
          </a:xfrm>
          <a:prstGeom prst="rect">
            <a:avLst/>
          </a:prstGeom>
        </p:spPr>
        <p:txBody>
          <a:bodyPr/>
          <a:lstStyle>
            <a:lvl1pPr>
              <a:defRPr sz="4000">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6314" y="2035628"/>
            <a:ext cx="8229600" cy="4525963"/>
          </a:xfrm>
          <a:prstGeom prst="rect">
            <a:avLst/>
          </a:prstGeo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8473" y="774203"/>
            <a:ext cx="8229600" cy="849881"/>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705970"/>
            <a:ext cx="4038600" cy="442019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05970"/>
            <a:ext cx="4038600" cy="442019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29904" y="847844"/>
            <a:ext cx="8229600" cy="1143000"/>
          </a:xfrm>
          <a:prstGeom prst="rect">
            <a:avLst/>
          </a:prstGeom>
        </p:spPr>
        <p:txBody>
          <a:body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3553" y="900752"/>
            <a:ext cx="3008313" cy="766360"/>
          </a:xfrm>
          <a:prstGeom prst="rect">
            <a:avLst/>
          </a:prstGeo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41696"/>
            <a:ext cx="5111750" cy="518446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856096"/>
            <a:ext cx="3008313" cy="427006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00851"/>
            <a:ext cx="5486400" cy="566738"/>
          </a:xfrm>
          <a:prstGeom prst="rect">
            <a:avLst/>
          </a:prstGeo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832512"/>
            <a:ext cx="5486400" cy="417621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805936" y="5763123"/>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1" descr="Blue Background"/>
          <p:cNvPicPr>
            <a:picLocks noChangeAspect="1" noChangeArrowheads="1"/>
          </p:cNvPicPr>
          <p:nvPr/>
        </p:nvPicPr>
        <p:blipFill>
          <a:blip r:embed="rId14" cstate="print"/>
          <a:srcRect/>
          <a:stretch>
            <a:fillRect/>
          </a:stretch>
        </p:blipFill>
        <p:spPr bwMode="auto">
          <a:xfrm>
            <a:off x="0" y="0"/>
            <a:ext cx="9144000" cy="6911975"/>
          </a:xfrm>
          <a:prstGeom prst="rect">
            <a:avLst/>
          </a:prstGeom>
          <a:noFill/>
          <a:ln w="9525">
            <a:noFill/>
            <a:miter lim="800000"/>
            <a:headEnd/>
            <a:tailEnd/>
          </a:ln>
        </p:spPr>
      </p:pic>
      <p:sp>
        <p:nvSpPr>
          <p:cNvPr id="1043" name="Text Box 19"/>
          <p:cNvSpPr txBox="1">
            <a:spLocks noChangeArrowheads="1"/>
          </p:cNvSpPr>
          <p:nvPr/>
        </p:nvSpPr>
        <p:spPr bwMode="auto">
          <a:xfrm>
            <a:off x="6781800" y="533400"/>
            <a:ext cx="1219200" cy="457200"/>
          </a:xfrm>
          <a:prstGeom prst="rect">
            <a:avLst/>
          </a:prstGeom>
          <a:noFill/>
          <a:ln w="9525">
            <a:noFill/>
            <a:miter lim="800000"/>
            <a:headEnd/>
            <a:tailEnd/>
          </a:ln>
          <a:effectLst/>
        </p:spPr>
        <p:txBody>
          <a:bodyPr>
            <a:spAutoFit/>
          </a:bodyPr>
          <a:lstStyle/>
          <a:p>
            <a:pPr>
              <a:spcBef>
                <a:spcPct val="50000"/>
              </a:spcBef>
              <a:defRPr/>
            </a:pPr>
            <a:r>
              <a:rPr lang="en-US" sz="2400" dirty="0"/>
              <a:t>  </a:t>
            </a:r>
          </a:p>
        </p:txBody>
      </p:sp>
      <p:sp>
        <p:nvSpPr>
          <p:cNvPr id="1047" name="Rectangle 23"/>
          <p:cNvSpPr>
            <a:spLocks noChangeArrowheads="1"/>
          </p:cNvSpPr>
          <p:nvPr/>
        </p:nvSpPr>
        <p:spPr bwMode="auto">
          <a:xfrm>
            <a:off x="0" y="0"/>
            <a:ext cx="6724650" cy="533400"/>
          </a:xfrm>
          <a:prstGeom prst="rect">
            <a:avLst/>
          </a:prstGeom>
          <a:solidFill>
            <a:srgbClr val="003366"/>
          </a:solidFill>
          <a:ln w="9525">
            <a:solidFill>
              <a:srgbClr val="003366"/>
            </a:solidFill>
            <a:miter lim="800000"/>
            <a:headEnd/>
            <a:tailEnd/>
          </a:ln>
          <a:effectLst/>
        </p:spPr>
        <p:txBody>
          <a:bodyPr wrap="none" anchor="ctr"/>
          <a:lstStyle/>
          <a:p>
            <a:pPr>
              <a:defRPr/>
            </a:pPr>
            <a:endParaRPr lang="en-US" dirty="0"/>
          </a:p>
        </p:txBody>
      </p:sp>
      <p:sp>
        <p:nvSpPr>
          <p:cNvPr id="1057" name="Text Box 33"/>
          <p:cNvSpPr txBox="1">
            <a:spLocks noChangeArrowheads="1"/>
          </p:cNvSpPr>
          <p:nvPr/>
        </p:nvSpPr>
        <p:spPr bwMode="auto">
          <a:xfrm>
            <a:off x="7048500" y="533400"/>
            <a:ext cx="1971675" cy="246063"/>
          </a:xfrm>
          <a:prstGeom prst="rect">
            <a:avLst/>
          </a:prstGeom>
          <a:noFill/>
          <a:ln w="9525">
            <a:noFill/>
            <a:miter lim="800000"/>
            <a:headEnd/>
            <a:tailEnd/>
          </a:ln>
          <a:effectLst/>
        </p:spPr>
        <p:txBody>
          <a:bodyPr>
            <a:spAutoFit/>
          </a:bodyPr>
          <a:lstStyle/>
          <a:p>
            <a:pPr algn="r">
              <a:spcBef>
                <a:spcPct val="50000"/>
              </a:spcBef>
              <a:defRPr/>
            </a:pPr>
            <a:r>
              <a:rPr lang="en-US" dirty="0">
                <a:solidFill>
                  <a:srgbClr val="080808"/>
                </a:solidFill>
                <a:latin typeface="Arial" charset="0"/>
              </a:rPr>
              <a:t>www.education.state.pa.us</a:t>
            </a:r>
          </a:p>
        </p:txBody>
      </p:sp>
      <p:sp>
        <p:nvSpPr>
          <p:cNvPr id="1076" name="Text Box 52"/>
          <p:cNvSpPr txBox="1">
            <a:spLocks noChangeArrowheads="1"/>
          </p:cNvSpPr>
          <p:nvPr/>
        </p:nvSpPr>
        <p:spPr bwMode="auto">
          <a:xfrm>
            <a:off x="1249339" y="35867"/>
            <a:ext cx="3876382" cy="461665"/>
          </a:xfrm>
          <a:prstGeom prst="rect">
            <a:avLst/>
          </a:prstGeom>
          <a:noFill/>
          <a:ln w="9525">
            <a:noFill/>
            <a:miter lim="800000"/>
            <a:headEnd/>
            <a:tailEnd/>
          </a:ln>
          <a:effectLst/>
        </p:spPr>
        <p:txBody>
          <a:bodyPr wrap="none">
            <a:spAutoFit/>
          </a:bodyPr>
          <a:lstStyle/>
          <a:p>
            <a:pPr algn="ctr">
              <a:defRPr/>
            </a:pPr>
            <a:r>
              <a:rPr lang="en-US" sz="2400" b="1" dirty="0" smtClean="0">
                <a:solidFill>
                  <a:schemeClr val="bg1"/>
                </a:solidFill>
                <a:latin typeface="Arial" charset="0"/>
              </a:rPr>
              <a:t>Comprehensive Planning</a:t>
            </a:r>
            <a:endParaRPr lang="en-US" sz="2400" b="1" dirty="0">
              <a:solidFill>
                <a:schemeClr val="bg1"/>
              </a:solidFill>
              <a:latin typeface="Arial" charset="0"/>
            </a:endParaRPr>
          </a:p>
        </p:txBody>
      </p:sp>
      <p:graphicFrame>
        <p:nvGraphicFramePr>
          <p:cNvPr id="1026" name="Object 58"/>
          <p:cNvGraphicFramePr>
            <a:graphicFrameLocks noChangeAspect="1"/>
          </p:cNvGraphicFramePr>
          <p:nvPr/>
        </p:nvGraphicFramePr>
        <p:xfrm>
          <a:off x="6918325" y="0"/>
          <a:ext cx="2130425" cy="519113"/>
        </p:xfrm>
        <a:graphic>
          <a:graphicData uri="http://schemas.openxmlformats.org/presentationml/2006/ole">
            <mc:AlternateContent xmlns:mc="http://schemas.openxmlformats.org/markup-compatibility/2006">
              <mc:Choice xmlns:v="urn:schemas-microsoft-com:vml" Requires="v">
                <p:oleObj spid="_x0000_s1043" name="CorelPhotoPaint.Image.10" r:id="rId15" imgW="2130556" imgH="548223" progId="">
                  <p:embed/>
                </p:oleObj>
              </mc:Choice>
              <mc:Fallback>
                <p:oleObj name="CorelPhotoPaint.Image.10" r:id="rId15" imgW="2130556" imgH="548223" progId="">
                  <p:embed/>
                  <p:pic>
                    <p:nvPicPr>
                      <p:cNvPr id="0" name="Object 5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18325" y="0"/>
                        <a:ext cx="2130425" cy="51911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28"/>
          <p:cNvSpPr>
            <a:spLocks noChangeArrowheads="1"/>
          </p:cNvSpPr>
          <p:nvPr/>
        </p:nvSpPr>
        <p:spPr bwMode="auto">
          <a:xfrm>
            <a:off x="0" y="542925"/>
            <a:ext cx="9131300" cy="241300"/>
          </a:xfrm>
          <a:prstGeom prst="rect">
            <a:avLst/>
          </a:prstGeom>
          <a:solidFill>
            <a:srgbClr val="D5DDED"/>
          </a:solidFill>
          <a:ln w="9525">
            <a:solidFill>
              <a:srgbClr val="D5DDED"/>
            </a:solidFill>
            <a:miter lim="800000"/>
            <a:headEnd/>
            <a:tailEnd/>
          </a:ln>
          <a:effectLst/>
        </p:spPr>
        <p:txBody>
          <a:bodyPr wrap="none" anchor="ctr"/>
          <a:lstStyle/>
          <a:p>
            <a:pPr algn="l">
              <a:defRPr/>
            </a:pPr>
            <a:r>
              <a:rPr lang="en-US" sz="1200" dirty="0">
                <a:latin typeface="Arial" pitchFamily="34" charset="0"/>
              </a:rPr>
              <a:t>Tom Corbett, Governor                       Ronald Tomalis, Secretary of Education                                       www.education.state.pa.us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tschell@comcast.net" TargetMode="External"/><Relationship Id="rId2" Type="http://schemas.openxmlformats.org/officeDocument/2006/relationships/hyperlink" Target="mailto:paplanning@caiu.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education.state.pa.u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training.paplanning.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tinyurl.com/CP-Listserv" TargetMode="External"/><Relationship Id="rId2" Type="http://schemas.openxmlformats.org/officeDocument/2006/relationships/hyperlink" Target="http://tinyurl.com/CP-PDE-Hom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paplanning@caiu.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41947"/>
            <a:ext cx="7772400" cy="1758002"/>
          </a:xfrm>
        </p:spPr>
        <p:txBody>
          <a:bodyPr/>
          <a:lstStyle/>
          <a:p>
            <a:r>
              <a:rPr lang="en-US" sz="3600" b="1" dirty="0" smtClean="0">
                <a:latin typeface="Calibri" pitchFamily="34" charset="0"/>
                <a:cs typeface="Calibri" pitchFamily="34" charset="0"/>
              </a:rPr>
              <a:t>Comprehensive Planning</a:t>
            </a:r>
            <a:r>
              <a:rPr lang="en-US" sz="3600" dirty="0" smtClean="0">
                <a:latin typeface="Calibri" pitchFamily="34" charset="0"/>
                <a:cs typeface="Calibri" pitchFamily="34" charset="0"/>
              </a:rPr>
              <a:t/>
            </a:r>
            <a:br>
              <a:rPr lang="en-US" sz="3600" dirty="0" smtClean="0">
                <a:latin typeface="Calibri" pitchFamily="34" charset="0"/>
                <a:cs typeface="Calibri" pitchFamily="34" charset="0"/>
              </a:rPr>
            </a:br>
            <a:r>
              <a:rPr lang="en-US" sz="2800" dirty="0" smtClean="0">
                <a:latin typeface="Calibri" pitchFamily="34" charset="0"/>
                <a:cs typeface="Calibri" pitchFamily="34" charset="0"/>
              </a:rPr>
              <a:t>Highway to Continuous </a:t>
            </a:r>
            <a:br>
              <a:rPr lang="en-US" sz="2800" dirty="0" smtClean="0">
                <a:latin typeface="Calibri" pitchFamily="34" charset="0"/>
                <a:cs typeface="Calibri" pitchFamily="34" charset="0"/>
              </a:rPr>
            </a:br>
            <a:r>
              <a:rPr lang="en-US" sz="2800" dirty="0" smtClean="0">
                <a:latin typeface="Calibri" pitchFamily="34" charset="0"/>
                <a:cs typeface="Calibri" pitchFamily="34" charset="0"/>
              </a:rPr>
              <a:t>Improvement and Success</a:t>
            </a:r>
            <a:r>
              <a:rPr lang="en-US" dirty="0" smtClean="0">
                <a:latin typeface="Calibri" pitchFamily="34" charset="0"/>
                <a:cs typeface="Calibri" pitchFamily="34" charset="0"/>
              </a:rPr>
              <a:t/>
            </a:r>
            <a:br>
              <a:rPr lang="en-US" dirty="0" smtClean="0">
                <a:latin typeface="Calibri" pitchFamily="34" charset="0"/>
                <a:cs typeface="Calibri" pitchFamily="34" charset="0"/>
              </a:rPr>
            </a:br>
            <a:endParaRPr lang="en-US" dirty="0">
              <a:latin typeface="Calibri" pitchFamily="34" charset="0"/>
              <a:cs typeface="Calibri" pitchFamily="34" charset="0"/>
            </a:endParaRPr>
          </a:p>
        </p:txBody>
      </p:sp>
      <p:sp>
        <p:nvSpPr>
          <p:cNvPr id="3" name="Subtitle 2"/>
          <p:cNvSpPr>
            <a:spLocks noGrp="1"/>
          </p:cNvSpPr>
          <p:nvPr>
            <p:ph type="subTitle" idx="1"/>
          </p:nvPr>
        </p:nvSpPr>
        <p:spPr>
          <a:xfrm>
            <a:off x="116004" y="5527344"/>
            <a:ext cx="2354240" cy="1180531"/>
          </a:xfrm>
        </p:spPr>
        <p:txBody>
          <a:bodyPr/>
          <a:lstStyle/>
          <a:p>
            <a:r>
              <a:rPr lang="en-US" sz="1600" dirty="0" smtClean="0">
                <a:latin typeface="Calibri" pitchFamily="34" charset="0"/>
                <a:cs typeface="Calibri" pitchFamily="34" charset="0"/>
              </a:rPr>
              <a:t>Joan Adams</a:t>
            </a:r>
          </a:p>
          <a:p>
            <a:r>
              <a:rPr lang="en-US" sz="1600" dirty="0" smtClean="0">
                <a:latin typeface="Calibri" pitchFamily="34" charset="0"/>
                <a:cs typeface="Calibri" pitchFamily="34" charset="0"/>
              </a:rPr>
              <a:t>Supervisor of IT Projects</a:t>
            </a:r>
          </a:p>
          <a:p>
            <a:r>
              <a:rPr lang="en-US" sz="1600" dirty="0" smtClean="0">
                <a:latin typeface="Calibri" pitchFamily="34" charset="0"/>
                <a:cs typeface="Calibri" pitchFamily="34" charset="0"/>
                <a:hlinkClick r:id="rId2"/>
              </a:rPr>
              <a:t>paplanning@caiu.org</a:t>
            </a:r>
            <a:endParaRPr lang="en-US" sz="1600" dirty="0" smtClean="0">
              <a:latin typeface="Calibri" pitchFamily="34" charset="0"/>
              <a:cs typeface="Calibri" pitchFamily="34" charset="0"/>
            </a:endParaRPr>
          </a:p>
          <a:p>
            <a:r>
              <a:rPr lang="en-US" sz="1600" dirty="0" smtClean="0">
                <a:latin typeface="Calibri" pitchFamily="34" charset="0"/>
                <a:cs typeface="Calibri" pitchFamily="34" charset="0"/>
              </a:rPr>
              <a:t>717.732.8403</a:t>
            </a:r>
            <a:endParaRPr lang="en-US" sz="1600" dirty="0">
              <a:latin typeface="Calibri" pitchFamily="34" charset="0"/>
              <a:cs typeface="Calibri" pitchFamily="34" charset="0"/>
            </a:endParaRPr>
          </a:p>
        </p:txBody>
      </p:sp>
      <p:sp>
        <p:nvSpPr>
          <p:cNvPr id="4" name="Subtitle 2"/>
          <p:cNvSpPr txBox="1">
            <a:spLocks/>
          </p:cNvSpPr>
          <p:nvPr/>
        </p:nvSpPr>
        <p:spPr>
          <a:xfrm>
            <a:off x="1551295" y="3339315"/>
            <a:ext cx="6400800" cy="1752600"/>
          </a:xfrm>
          <a:prstGeom prst="rect">
            <a:avLst/>
          </a:prstGeom>
        </p:spPr>
        <p:txBody>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r>
              <a:rPr lang="en-US" b="1" dirty="0" smtClean="0">
                <a:latin typeface="Calibri" pitchFamily="34" charset="0"/>
                <a:cs typeface="Calibri" pitchFamily="34" charset="0"/>
              </a:rPr>
              <a:t>Meeting E-rate</a:t>
            </a:r>
          </a:p>
          <a:p>
            <a:r>
              <a:rPr lang="en-US" b="1" dirty="0" smtClean="0">
                <a:latin typeface="Calibri" pitchFamily="34" charset="0"/>
                <a:cs typeface="Calibri" pitchFamily="34" charset="0"/>
              </a:rPr>
              <a:t>Technology Plan Requirements</a:t>
            </a:r>
          </a:p>
          <a:p>
            <a:r>
              <a:rPr lang="en-US" dirty="0" smtClean="0">
                <a:latin typeface="Calibri" pitchFamily="34" charset="0"/>
                <a:cs typeface="Calibri" pitchFamily="34" charset="0"/>
              </a:rPr>
              <a:t>October 2012</a:t>
            </a:r>
            <a:endParaRPr lang="en-US" dirty="0">
              <a:latin typeface="Calibri" pitchFamily="34" charset="0"/>
              <a:cs typeface="Calibri" pitchFamily="34" charset="0"/>
            </a:endParaRPr>
          </a:p>
        </p:txBody>
      </p:sp>
      <p:sp>
        <p:nvSpPr>
          <p:cNvPr id="5" name="Subtitle 2"/>
          <p:cNvSpPr txBox="1">
            <a:spLocks/>
          </p:cNvSpPr>
          <p:nvPr/>
        </p:nvSpPr>
        <p:spPr>
          <a:xfrm>
            <a:off x="6781799" y="5500048"/>
            <a:ext cx="2094932" cy="1166884"/>
          </a:xfrm>
          <a:prstGeom prst="rect">
            <a:avLst/>
          </a:prstGeom>
        </p:spPr>
        <p:txBody>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r>
              <a:rPr lang="en-US" sz="1600" dirty="0" smtClean="0">
                <a:latin typeface="Calibri" pitchFamily="34" charset="0"/>
                <a:cs typeface="Calibri" pitchFamily="34" charset="0"/>
              </a:rPr>
              <a:t>Julie Tritt Schell</a:t>
            </a:r>
          </a:p>
          <a:p>
            <a:r>
              <a:rPr lang="en-US" sz="1600" dirty="0" smtClean="0">
                <a:latin typeface="Calibri" pitchFamily="34" charset="0"/>
                <a:cs typeface="Calibri" pitchFamily="34" charset="0"/>
              </a:rPr>
              <a:t>PA E-rate Coordinator</a:t>
            </a:r>
          </a:p>
          <a:p>
            <a:r>
              <a:rPr lang="en-US" sz="1600" dirty="0" smtClean="0">
                <a:latin typeface="Calibri" pitchFamily="34" charset="0"/>
                <a:cs typeface="Calibri" pitchFamily="34" charset="0"/>
                <a:hlinkClick r:id="rId3"/>
              </a:rPr>
              <a:t>jtschell@comcast.net</a:t>
            </a:r>
            <a:endParaRPr lang="en-US" sz="1600" dirty="0" smtClean="0">
              <a:latin typeface="Calibri" pitchFamily="34" charset="0"/>
              <a:cs typeface="Calibri" pitchFamily="34" charset="0"/>
            </a:endParaRPr>
          </a:p>
          <a:p>
            <a:r>
              <a:rPr lang="en-US" sz="1600" dirty="0" smtClean="0">
                <a:latin typeface="Calibri" pitchFamily="34" charset="0"/>
                <a:cs typeface="Calibri" pitchFamily="34" charset="0"/>
              </a:rPr>
              <a:t>717.730.7133</a:t>
            </a:r>
            <a:endParaRPr lang="en-US" sz="1600" dirty="0">
              <a:latin typeface="Calibri" pitchFamily="34" charset="0"/>
              <a:cs typeface="Calibri" pitchFamily="34" charset="0"/>
            </a:endParaRPr>
          </a:p>
        </p:txBody>
      </p:sp>
      <p:cxnSp>
        <p:nvCxnSpPr>
          <p:cNvPr id="7" name="Straight Connector 6"/>
          <p:cNvCxnSpPr/>
          <p:nvPr/>
        </p:nvCxnSpPr>
        <p:spPr bwMode="auto">
          <a:xfrm>
            <a:off x="1164771" y="3135086"/>
            <a:ext cx="6988629" cy="1088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 name="TextBox 5"/>
          <p:cNvSpPr txBox="1"/>
          <p:nvPr/>
        </p:nvSpPr>
        <p:spPr>
          <a:xfrm>
            <a:off x="3069770" y="5481039"/>
            <a:ext cx="3178629" cy="1323439"/>
          </a:xfrm>
          <a:prstGeom prst="rect">
            <a:avLst/>
          </a:prstGeom>
          <a:noFill/>
        </p:spPr>
        <p:txBody>
          <a:bodyPr wrap="square" rtlCol="0">
            <a:spAutoFit/>
          </a:bodyPr>
          <a:lstStyle/>
          <a:p>
            <a:r>
              <a:rPr lang="en-US" sz="1600" dirty="0" smtClean="0">
                <a:latin typeface="Calibri" pitchFamily="34" charset="0"/>
                <a:ea typeface="Arial Unicode MS" pitchFamily="34" charset="-128"/>
                <a:cs typeface="Calibri" pitchFamily="34" charset="0"/>
              </a:rPr>
              <a:t>Jason Conway</a:t>
            </a:r>
          </a:p>
          <a:p>
            <a:r>
              <a:rPr lang="en-US" sz="1600" dirty="0" smtClean="0">
                <a:latin typeface="Calibri" pitchFamily="34" charset="0"/>
                <a:ea typeface="Arial Unicode MS" pitchFamily="34" charset="-128"/>
                <a:cs typeface="Calibri" pitchFamily="34" charset="0"/>
              </a:rPr>
              <a:t>Statewide Project Coordinator</a:t>
            </a:r>
          </a:p>
          <a:p>
            <a:r>
              <a:rPr lang="en-US" sz="1600" dirty="0" smtClean="0">
                <a:latin typeface="Calibri" pitchFamily="34" charset="0"/>
                <a:ea typeface="Arial Unicode MS" pitchFamily="34" charset="-128"/>
                <a:cs typeface="Calibri" pitchFamily="34" charset="0"/>
              </a:rPr>
              <a:t>Comprehensive Planning</a:t>
            </a:r>
          </a:p>
          <a:p>
            <a:r>
              <a:rPr lang="en-US" sz="1600" dirty="0" smtClean="0">
                <a:latin typeface="Calibri" pitchFamily="34" charset="0"/>
                <a:ea typeface="Arial Unicode MS" pitchFamily="34" charset="-128"/>
                <a:cs typeface="Calibri" pitchFamily="34" charset="0"/>
                <a:hlinkClick r:id="rId2"/>
              </a:rPr>
              <a:t>paplanning@caiu.org</a:t>
            </a:r>
            <a:endParaRPr lang="en-US" sz="1600" dirty="0" smtClean="0">
              <a:latin typeface="Calibri" pitchFamily="34" charset="0"/>
              <a:ea typeface="Arial Unicode MS" pitchFamily="34" charset="-128"/>
              <a:cs typeface="Calibri" pitchFamily="34" charset="0"/>
            </a:endParaRPr>
          </a:p>
          <a:p>
            <a:r>
              <a:rPr lang="en-US" sz="1600" dirty="0" smtClean="0">
                <a:latin typeface="Calibri" pitchFamily="34" charset="0"/>
                <a:ea typeface="Arial Unicode MS" pitchFamily="34" charset="-128"/>
                <a:cs typeface="Calibri" pitchFamily="34" charset="0"/>
              </a:rPr>
              <a:t>717-732-8403</a:t>
            </a:r>
            <a:endParaRPr lang="en-US" sz="1600" dirty="0">
              <a:latin typeface="Calibri" pitchFamily="34" charset="0"/>
              <a:ea typeface="Arial Unicode MS" pitchFamily="34" charset="-128"/>
              <a:cs typeface="Calibri" pitchFamily="34" charset="0"/>
            </a:endParaRPr>
          </a:p>
        </p:txBody>
      </p:sp>
    </p:spTree>
    <p:extLst>
      <p:ext uri="{BB962C8B-B14F-4D97-AF65-F5344CB8AC3E}">
        <p14:creationId xmlns:p14="http://schemas.microsoft.com/office/powerpoint/2010/main" val="3566398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Needs Assessment</a:t>
            </a:r>
            <a:endParaRPr lang="en-US" dirty="0"/>
          </a:p>
        </p:txBody>
      </p:sp>
      <p:sp>
        <p:nvSpPr>
          <p:cNvPr id="3" name="Content Placeholder 2"/>
          <p:cNvSpPr>
            <a:spLocks noGrp="1"/>
          </p:cNvSpPr>
          <p:nvPr>
            <p:ph idx="1"/>
          </p:nvPr>
        </p:nvSpPr>
        <p:spPr>
          <a:xfrm>
            <a:off x="457200" y="1785257"/>
            <a:ext cx="8229600" cy="4855191"/>
          </a:xfrm>
        </p:spPr>
        <p:txBody>
          <a:bodyPr/>
          <a:lstStyle/>
          <a:p>
            <a:r>
              <a:rPr lang="en-US" dirty="0" smtClean="0"/>
              <a:t>Consider all telecommunications services, hardware, software and any other services needed to improve education</a:t>
            </a:r>
          </a:p>
          <a:p>
            <a:r>
              <a:rPr lang="en-US" dirty="0" smtClean="0"/>
              <a:t>Complete 2 narratives in Comp Plan web app</a:t>
            </a:r>
          </a:p>
          <a:p>
            <a:pPr lvl="1"/>
            <a:r>
              <a:rPr lang="en-US" sz="1600" dirty="0"/>
              <a:t>Describe the District's current telecommunications services, hardware, software and other services used to deliver education.  (What strengths and weaknesses, related to technology, have been identified</a:t>
            </a:r>
            <a:r>
              <a:rPr lang="en-US" sz="1600" dirty="0" smtClean="0"/>
              <a:t>?</a:t>
            </a:r>
          </a:p>
          <a:p>
            <a:pPr lvl="1"/>
            <a:r>
              <a:rPr lang="en-US" sz="1600" dirty="0"/>
              <a:t>Describe what specific telecommunications services, hardware, software and other services will be needed to improve education?  (Address how the District plans to take advantage of emerging technologies to improve education.  Be sure to include the acquisition or implementation of such services/equipment within the District Action </a:t>
            </a:r>
            <a:r>
              <a:rPr lang="en-US" sz="1600" dirty="0" smtClean="0"/>
              <a:t>Plan.	</a:t>
            </a:r>
          </a:p>
          <a:p>
            <a:pPr marL="0" indent="0">
              <a:buNone/>
            </a:pPr>
            <a:r>
              <a:rPr lang="en-US" sz="2000" dirty="0" smtClean="0">
                <a:solidFill>
                  <a:srgbClr val="FF0000"/>
                </a:solidFill>
              </a:rPr>
              <a:t>** These 2 questions must be answered by all LEAs, regardless of whether you are applying for Priority 2 E-rate funding</a:t>
            </a:r>
          </a:p>
          <a:p>
            <a:endParaRPr lang="en-US" dirty="0"/>
          </a:p>
        </p:txBody>
      </p:sp>
    </p:spTree>
    <p:extLst>
      <p:ext uri="{BB962C8B-B14F-4D97-AF65-F5344CB8AC3E}">
        <p14:creationId xmlns:p14="http://schemas.microsoft.com/office/powerpoint/2010/main" val="1948833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Data Walkthrough</a:t>
            </a:r>
            <a:endParaRPr lang="en-US" dirty="0"/>
          </a:p>
        </p:txBody>
      </p:sp>
      <p:sp>
        <p:nvSpPr>
          <p:cNvPr id="3" name="Content Placeholder 2"/>
          <p:cNvSpPr>
            <a:spLocks noGrp="1"/>
          </p:cNvSpPr>
          <p:nvPr>
            <p:ph idx="1"/>
          </p:nvPr>
        </p:nvSpPr>
        <p:spPr/>
        <p:txBody>
          <a:bodyPr/>
          <a:lstStyle/>
          <a:p>
            <a:r>
              <a:rPr lang="en-US" dirty="0" smtClean="0"/>
              <a:t>District Level &gt; Needs Assessment &gt; District Data</a:t>
            </a:r>
          </a:p>
          <a:p>
            <a:r>
              <a:rPr lang="en-US" dirty="0" smtClean="0"/>
              <a:t>MILE Guide – 21</a:t>
            </a:r>
            <a:r>
              <a:rPr lang="en-US" baseline="30000" dirty="0" smtClean="0"/>
              <a:t>st</a:t>
            </a:r>
            <a:r>
              <a:rPr lang="en-US" dirty="0" smtClean="0"/>
              <a:t> Century Teaching and Learning</a:t>
            </a:r>
          </a:p>
          <a:p>
            <a:r>
              <a:rPr lang="en-US" dirty="0" smtClean="0"/>
              <a:t>Technology Infrastructure</a:t>
            </a:r>
          </a:p>
          <a:p>
            <a:r>
              <a:rPr lang="en-US" dirty="0" smtClean="0"/>
              <a:t>Utilizing optional data walkthroughs can assist in the Needs Assessment and in planning</a:t>
            </a:r>
            <a:endParaRPr lang="en-US" dirty="0"/>
          </a:p>
        </p:txBody>
      </p:sp>
    </p:spTree>
    <p:extLst>
      <p:ext uri="{BB962C8B-B14F-4D97-AF65-F5344CB8AC3E}">
        <p14:creationId xmlns:p14="http://schemas.microsoft.com/office/powerpoint/2010/main" val="4084330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Core Foundations&gt;Materials and Resources</a:t>
            </a:r>
            <a:endParaRPr lang="en-US"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0845" y="2552781"/>
            <a:ext cx="8229600" cy="303022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430" y="1794676"/>
            <a:ext cx="8352431" cy="868101"/>
          </a:xfrm>
          <a:prstGeom prst="rect">
            <a:avLst/>
          </a:prstGeom>
        </p:spPr>
      </p:pic>
    </p:spTree>
    <p:extLst>
      <p:ext uri="{BB962C8B-B14F-4D97-AF65-F5344CB8AC3E}">
        <p14:creationId xmlns:p14="http://schemas.microsoft.com/office/powerpoint/2010/main" val="471664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 Goals and Realistic Strategy</a:t>
            </a:r>
            <a:endParaRPr lang="en-US" dirty="0"/>
          </a:p>
        </p:txBody>
      </p:sp>
      <p:sp>
        <p:nvSpPr>
          <p:cNvPr id="3" name="Content Placeholder 2"/>
          <p:cNvSpPr>
            <a:spLocks noGrp="1"/>
          </p:cNvSpPr>
          <p:nvPr>
            <p:ph idx="1"/>
          </p:nvPr>
        </p:nvSpPr>
        <p:spPr/>
        <p:txBody>
          <a:bodyPr/>
          <a:lstStyle/>
          <a:p>
            <a:r>
              <a:rPr lang="en-US" dirty="0" smtClean="0"/>
              <a:t>Incorporating technology into the District Action Plan</a:t>
            </a:r>
          </a:p>
          <a:p>
            <a:r>
              <a:rPr lang="en-US" dirty="0" smtClean="0"/>
              <a:t>Option 1: 1 broad tech goal with supporting strategies and action steps</a:t>
            </a:r>
          </a:p>
          <a:p>
            <a:r>
              <a:rPr lang="en-US" dirty="0" smtClean="0"/>
              <a:t>Option 2: Overarching educational goals with supporting technology strategies</a:t>
            </a:r>
          </a:p>
          <a:p>
            <a:r>
              <a:rPr lang="en-US" dirty="0" smtClean="0"/>
              <a:t>Must have at least 2 tech strategies and 1 must address professional development</a:t>
            </a:r>
          </a:p>
        </p:txBody>
      </p:sp>
    </p:spTree>
    <p:extLst>
      <p:ext uri="{BB962C8B-B14F-4D97-AF65-F5344CB8AC3E}">
        <p14:creationId xmlns:p14="http://schemas.microsoft.com/office/powerpoint/2010/main" val="3384593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District Level Planning&gt;View Action Plan</a:t>
            </a:r>
            <a:endParaRPr lang="en-US"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702" y="2006221"/>
            <a:ext cx="8701076" cy="3739487"/>
          </a:xfrm>
        </p:spPr>
      </p:pic>
    </p:spTree>
    <p:extLst>
      <p:ext uri="{BB962C8B-B14F-4D97-AF65-F5344CB8AC3E}">
        <p14:creationId xmlns:p14="http://schemas.microsoft.com/office/powerpoint/2010/main" val="1882692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Development</a:t>
            </a:r>
            <a:endParaRPr lang="en-US" dirty="0"/>
          </a:p>
        </p:txBody>
      </p:sp>
      <p:sp>
        <p:nvSpPr>
          <p:cNvPr id="3" name="Content Placeholder 2"/>
          <p:cNvSpPr>
            <a:spLocks noGrp="1"/>
          </p:cNvSpPr>
          <p:nvPr>
            <p:ph idx="1"/>
          </p:nvPr>
        </p:nvSpPr>
        <p:spPr/>
        <p:txBody>
          <a:bodyPr/>
          <a:lstStyle/>
          <a:p>
            <a:r>
              <a:rPr lang="en-US" dirty="0" smtClean="0"/>
              <a:t>At least 1 goal should have professional development strategy and at least 1 specific professional development action step</a:t>
            </a:r>
          </a:p>
          <a:p>
            <a:r>
              <a:rPr lang="en-US" dirty="0" smtClean="0"/>
              <a:t>Action steps selected as professional development have additional details</a:t>
            </a:r>
          </a:p>
          <a:p>
            <a:r>
              <a:rPr lang="en-US" dirty="0" smtClean="0"/>
              <a:t>Ensure professional development is assisting staff to utilize technology effectively</a:t>
            </a:r>
            <a:endParaRPr lang="en-US" dirty="0"/>
          </a:p>
        </p:txBody>
      </p:sp>
    </p:spTree>
    <p:extLst>
      <p:ext uri="{BB962C8B-B14F-4D97-AF65-F5344CB8AC3E}">
        <p14:creationId xmlns:p14="http://schemas.microsoft.com/office/powerpoint/2010/main" val="274592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Action Plan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22174"/>
            <a:ext cx="8229600" cy="4282014"/>
          </a:xfrm>
        </p:spPr>
      </p:pic>
    </p:spTree>
    <p:extLst>
      <p:ext uri="{BB962C8B-B14F-4D97-AF65-F5344CB8AC3E}">
        <p14:creationId xmlns:p14="http://schemas.microsoft.com/office/powerpoint/2010/main" val="1478628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2691"/>
            <a:ext cx="8229600" cy="777923"/>
          </a:xfrm>
        </p:spPr>
        <p:txBody>
          <a:bodyPr/>
          <a:lstStyle/>
          <a:p>
            <a:r>
              <a:rPr lang="en-US" sz="4000" dirty="0" smtClean="0"/>
              <a:t>Professional Development Action Step</a:t>
            </a:r>
            <a:endParaRPr lang="en-US" sz="40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36981" y="1501254"/>
            <a:ext cx="7628122" cy="5339686"/>
          </a:xfrm>
        </p:spPr>
      </p:pic>
      <p:sp>
        <p:nvSpPr>
          <p:cNvPr id="5" name="Oval 4"/>
          <p:cNvSpPr/>
          <p:nvPr/>
        </p:nvSpPr>
        <p:spPr bwMode="auto">
          <a:xfrm>
            <a:off x="736980" y="6165376"/>
            <a:ext cx="2497540" cy="675564"/>
          </a:xfrm>
          <a:prstGeom prst="ellips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8546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Process</a:t>
            </a:r>
            <a:endParaRPr lang="en-US" dirty="0"/>
          </a:p>
        </p:txBody>
      </p:sp>
      <p:sp>
        <p:nvSpPr>
          <p:cNvPr id="3" name="Content Placeholder 2"/>
          <p:cNvSpPr>
            <a:spLocks noGrp="1"/>
          </p:cNvSpPr>
          <p:nvPr>
            <p:ph idx="1"/>
          </p:nvPr>
        </p:nvSpPr>
        <p:spPr/>
        <p:txBody>
          <a:bodyPr/>
          <a:lstStyle/>
          <a:p>
            <a:r>
              <a:rPr lang="en-US" dirty="0" smtClean="0"/>
              <a:t>Evaluation process to monitor progress towards specified goals and make mid-course corrections</a:t>
            </a:r>
          </a:p>
          <a:p>
            <a:r>
              <a:rPr lang="en-US" dirty="0" smtClean="0"/>
              <a:t>Monitoring of the implementation of your plan</a:t>
            </a:r>
          </a:p>
          <a:p>
            <a:pPr lvl="1"/>
            <a:r>
              <a:rPr lang="en-US" dirty="0" smtClean="0"/>
              <a:t>Action Step&gt; Indicator of Implementation</a:t>
            </a:r>
          </a:p>
          <a:p>
            <a:r>
              <a:rPr lang="en-US" dirty="0" smtClean="0"/>
              <a:t>Evaluating the efficacy of your implementation</a:t>
            </a:r>
          </a:p>
          <a:p>
            <a:pPr lvl="1"/>
            <a:r>
              <a:rPr lang="en-US" dirty="0" smtClean="0"/>
              <a:t>Goal&gt; Indicator of Effectiveness </a:t>
            </a:r>
            <a:endParaRPr lang="en-US" dirty="0"/>
          </a:p>
        </p:txBody>
      </p:sp>
    </p:spTree>
    <p:extLst>
      <p:ext uri="{BB962C8B-B14F-4D97-AF65-F5344CB8AC3E}">
        <p14:creationId xmlns:p14="http://schemas.microsoft.com/office/powerpoint/2010/main" val="3628360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Goal&gt; Indicator of Effectiveness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3229" y="1600200"/>
            <a:ext cx="7257541" cy="4525963"/>
          </a:xfrm>
        </p:spPr>
      </p:pic>
      <p:sp>
        <p:nvSpPr>
          <p:cNvPr id="7" name="Rounded Rectangle 6"/>
          <p:cNvSpPr/>
          <p:nvPr/>
        </p:nvSpPr>
        <p:spPr bwMode="auto">
          <a:xfrm>
            <a:off x="504967" y="4244454"/>
            <a:ext cx="7055893" cy="2197289"/>
          </a:xfrm>
          <a:prstGeom prst="round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21851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Webinar</a:t>
            </a:r>
            <a:endParaRPr lang="en-US" dirty="0"/>
          </a:p>
        </p:txBody>
      </p:sp>
      <p:sp>
        <p:nvSpPr>
          <p:cNvPr id="3" name="Content Placeholder 2"/>
          <p:cNvSpPr>
            <a:spLocks noGrp="1"/>
          </p:cNvSpPr>
          <p:nvPr>
            <p:ph idx="1"/>
          </p:nvPr>
        </p:nvSpPr>
        <p:spPr/>
        <p:txBody>
          <a:bodyPr/>
          <a:lstStyle/>
          <a:p>
            <a:r>
              <a:rPr lang="en-US" sz="2800" dirty="0" smtClean="0"/>
              <a:t>Explain new E-rate technology plan requirements</a:t>
            </a:r>
          </a:p>
          <a:p>
            <a:r>
              <a:rPr lang="en-US" sz="2800" dirty="0" smtClean="0"/>
              <a:t>Explain Comp Plan Phases</a:t>
            </a:r>
          </a:p>
          <a:p>
            <a:r>
              <a:rPr lang="en-US" sz="2800" dirty="0" smtClean="0"/>
              <a:t>Explain </a:t>
            </a:r>
            <a:r>
              <a:rPr lang="en-US" dirty="0" smtClean="0"/>
              <a:t>how to transition from </a:t>
            </a:r>
            <a:r>
              <a:rPr lang="en-US" sz="2800" dirty="0" err="1" smtClean="0"/>
              <a:t>eStrategic</a:t>
            </a:r>
            <a:r>
              <a:rPr lang="en-US" sz="2800" dirty="0" smtClean="0"/>
              <a:t> Planning Phases to Comp Plan Phases</a:t>
            </a:r>
          </a:p>
          <a:p>
            <a:r>
              <a:rPr lang="en-US" sz="2800" dirty="0" smtClean="0"/>
              <a:t>Explain how to use Comprehensive Planning Process to meet technology plan requirements</a:t>
            </a:r>
          </a:p>
          <a:p>
            <a:r>
              <a:rPr lang="en-US" sz="2800" dirty="0" smtClean="0"/>
              <a:t>Explain deadlines and approval process</a:t>
            </a:r>
          </a:p>
          <a:p>
            <a:r>
              <a:rPr lang="en-US" dirty="0" smtClean="0"/>
              <a:t>How to register for additional E-rate training</a:t>
            </a:r>
            <a:endParaRPr lang="en-US" sz="2800" dirty="0" smtClean="0"/>
          </a:p>
        </p:txBody>
      </p:sp>
    </p:spTree>
    <p:extLst>
      <p:ext uri="{BB962C8B-B14F-4D97-AF65-F5344CB8AC3E}">
        <p14:creationId xmlns:p14="http://schemas.microsoft.com/office/powerpoint/2010/main" val="20412369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9986"/>
            <a:ext cx="8229600" cy="777923"/>
          </a:xfrm>
        </p:spPr>
        <p:txBody>
          <a:bodyPr/>
          <a:lstStyle/>
          <a:p>
            <a:r>
              <a:rPr lang="en-US" sz="3600" dirty="0" smtClean="0"/>
              <a:t>Action Step&gt; Indicator of Implementation</a:t>
            </a:r>
            <a:endParaRPr lang="en-US" sz="36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5785" y="1477370"/>
            <a:ext cx="8024884" cy="5195885"/>
          </a:xfrm>
        </p:spPr>
      </p:pic>
      <p:sp>
        <p:nvSpPr>
          <p:cNvPr id="5" name="Rounded Rectangle 4"/>
          <p:cNvSpPr/>
          <p:nvPr/>
        </p:nvSpPr>
        <p:spPr bwMode="auto">
          <a:xfrm>
            <a:off x="600501" y="2320119"/>
            <a:ext cx="6428096" cy="1405720"/>
          </a:xfrm>
          <a:prstGeom prst="round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2409075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3" name="Content Placeholder 2"/>
          <p:cNvSpPr>
            <a:spLocks noGrp="1"/>
          </p:cNvSpPr>
          <p:nvPr>
            <p:ph idx="1"/>
          </p:nvPr>
        </p:nvSpPr>
        <p:spPr/>
        <p:txBody>
          <a:bodyPr/>
          <a:lstStyle/>
          <a:p>
            <a:r>
              <a:rPr lang="en-US" dirty="0" smtClean="0"/>
              <a:t>Prior E-rate planning requirement</a:t>
            </a:r>
          </a:p>
          <a:p>
            <a:r>
              <a:rPr lang="en-US" dirty="0" smtClean="0"/>
              <a:t>Must provide sufficient budget to acquire and support non-discounted portion</a:t>
            </a:r>
          </a:p>
          <a:p>
            <a:r>
              <a:rPr lang="en-US" dirty="0" smtClean="0"/>
              <a:t>Although not required in plan, LEA must still budget for technology expenditures</a:t>
            </a:r>
          </a:p>
          <a:p>
            <a:r>
              <a:rPr lang="en-US" dirty="0" smtClean="0"/>
              <a:t>LEA encouraged to include anticipated costs for action steps</a:t>
            </a:r>
            <a:endParaRPr lang="en-US" dirty="0"/>
          </a:p>
        </p:txBody>
      </p:sp>
    </p:spTree>
    <p:extLst>
      <p:ext uri="{BB962C8B-B14F-4D97-AF65-F5344CB8AC3E}">
        <p14:creationId xmlns:p14="http://schemas.microsoft.com/office/powerpoint/2010/main" val="40113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Action Step&gt;Proposed Cost/Funding by Year</a:t>
            </a:r>
            <a:endParaRPr lang="en-US"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052" y="1704160"/>
            <a:ext cx="8746526" cy="4792174"/>
          </a:xfrm>
        </p:spPr>
      </p:pic>
      <p:sp>
        <p:nvSpPr>
          <p:cNvPr id="5" name="Rounded Rectangle 4"/>
          <p:cNvSpPr/>
          <p:nvPr/>
        </p:nvSpPr>
        <p:spPr bwMode="auto">
          <a:xfrm>
            <a:off x="354842" y="5131558"/>
            <a:ext cx="7233313" cy="1378424"/>
          </a:xfrm>
          <a:prstGeom prst="round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86056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Comp Plan</a:t>
            </a:r>
            <a:endParaRPr lang="en-US" dirty="0"/>
          </a:p>
        </p:txBody>
      </p:sp>
      <p:sp>
        <p:nvSpPr>
          <p:cNvPr id="3" name="Content Placeholder 2"/>
          <p:cNvSpPr>
            <a:spLocks noGrp="1"/>
          </p:cNvSpPr>
          <p:nvPr>
            <p:ph idx="1"/>
          </p:nvPr>
        </p:nvSpPr>
        <p:spPr/>
        <p:txBody>
          <a:bodyPr/>
          <a:lstStyle/>
          <a:p>
            <a:r>
              <a:rPr lang="en-US" dirty="0" smtClean="0"/>
              <a:t>Must have Education portal account</a:t>
            </a:r>
          </a:p>
          <a:p>
            <a:r>
              <a:rPr lang="en-US" dirty="0" smtClean="0"/>
              <a:t>Must have minimum of Planning Author role</a:t>
            </a:r>
          </a:p>
          <a:p>
            <a:pPr lvl="1"/>
            <a:r>
              <a:rPr lang="en-US" dirty="0" smtClean="0"/>
              <a:t>Either request access to group</a:t>
            </a:r>
          </a:p>
          <a:p>
            <a:pPr lvl="1"/>
            <a:r>
              <a:rPr lang="en-US" dirty="0" smtClean="0"/>
              <a:t>Be granted access by Local Security Admin or Comp Plan – Local Admin</a:t>
            </a:r>
          </a:p>
          <a:p>
            <a:r>
              <a:rPr lang="en-US" dirty="0" smtClean="0"/>
              <a:t>Comp Plan web application accessible under MY PDE Applications</a:t>
            </a:r>
          </a:p>
          <a:p>
            <a:r>
              <a:rPr lang="en-US" dirty="0" smtClean="0">
                <a:solidFill>
                  <a:schemeClr val="tx2">
                    <a:lumMod val="85000"/>
                    <a:lumOff val="15000"/>
                  </a:schemeClr>
                </a:solidFill>
                <a:hlinkClick r:id="rId2"/>
              </a:rPr>
              <a:t>www.education.state.pa.us</a:t>
            </a:r>
            <a:r>
              <a:rPr lang="en-US" dirty="0" smtClean="0">
                <a:solidFill>
                  <a:schemeClr val="tx2">
                    <a:lumMod val="85000"/>
                    <a:lumOff val="15000"/>
                  </a:schemeClr>
                </a:solidFill>
              </a:rPr>
              <a:t>  </a:t>
            </a:r>
            <a:r>
              <a:rPr lang="en-US" dirty="0" smtClean="0">
                <a:solidFill>
                  <a:schemeClr val="tx1">
                    <a:lumMod val="65000"/>
                    <a:lumOff val="35000"/>
                  </a:schemeClr>
                </a:solidFill>
              </a:rPr>
              <a:t> </a:t>
            </a:r>
            <a:endParaRPr lang="en-US" dirty="0">
              <a:solidFill>
                <a:schemeClr val="tx1">
                  <a:lumMod val="65000"/>
                  <a:lumOff val="35000"/>
                </a:schemeClr>
              </a:solidFill>
            </a:endParaRPr>
          </a:p>
        </p:txBody>
      </p:sp>
    </p:spTree>
    <p:extLst>
      <p:ext uri="{BB962C8B-B14F-4D97-AF65-F5344CB8AC3E}">
        <p14:creationId xmlns:p14="http://schemas.microsoft.com/office/powerpoint/2010/main" val="4114686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3956" name="Rectangle 4"/>
          <p:cNvSpPr>
            <a:spLocks noChangeArrowheads="1"/>
          </p:cNvSpPr>
          <p:nvPr/>
        </p:nvSpPr>
        <p:spPr bwMode="auto">
          <a:xfrm>
            <a:off x="8899525" y="6616700"/>
            <a:ext cx="244475" cy="241300"/>
          </a:xfrm>
          <a:prstGeom prst="rect">
            <a:avLst/>
          </a:prstGeom>
          <a:noFill/>
          <a:ln w="12700">
            <a:noFill/>
            <a:miter lim="800000"/>
            <a:headEnd/>
            <a:tailEnd/>
          </a:ln>
          <a:effectLst/>
        </p:spPr>
        <p:txBody>
          <a:bodyPr wrap="none" lIns="90488" tIns="44450" rIns="90488" bIns="44450">
            <a:spAutoFit/>
          </a:bodyPr>
          <a:lstStyle/>
          <a:p>
            <a:pPr eaLnBrk="0" hangingPunct="0">
              <a:defRPr/>
            </a:pPr>
            <a:fld id="{B59D3F04-D81C-45B0-A6DE-815489F728D9}" type="slidenum">
              <a:rPr lang="en-US" b="1">
                <a:effectLst>
                  <a:outerShdw blurRad="38100" dist="38100" dir="2700000" algn="tl">
                    <a:srgbClr val="C0C0C0"/>
                  </a:outerShdw>
                </a:effectLst>
              </a:rPr>
              <a:pPr eaLnBrk="0" hangingPunct="0">
                <a:defRPr/>
              </a:pPr>
              <a:t>24</a:t>
            </a:fld>
            <a:endParaRPr lang="en-US" b="1" dirty="0">
              <a:effectLst>
                <a:outerShdw blurRad="38100" dist="38100" dir="2700000" algn="tl">
                  <a:srgbClr val="C0C0C0"/>
                </a:outerShdw>
              </a:effectLst>
            </a:endParaRPr>
          </a:p>
        </p:txBody>
      </p:sp>
      <p:sp>
        <p:nvSpPr>
          <p:cNvPr id="22531" name="TextBox 2"/>
          <p:cNvSpPr txBox="1">
            <a:spLocks noChangeArrowheads="1"/>
          </p:cNvSpPr>
          <p:nvPr/>
        </p:nvSpPr>
        <p:spPr bwMode="auto">
          <a:xfrm>
            <a:off x="0" y="0"/>
            <a:ext cx="6742113" cy="523220"/>
          </a:xfrm>
          <a:prstGeom prst="rect">
            <a:avLst/>
          </a:prstGeom>
          <a:solidFill>
            <a:srgbClr val="002060"/>
          </a:solidFill>
          <a:ln w="9525">
            <a:noFill/>
            <a:miter lim="800000"/>
            <a:headEnd/>
            <a:tailEnd/>
          </a:ln>
        </p:spPr>
        <p:txBody>
          <a:bodyPr>
            <a:spAutoFit/>
          </a:bodyPr>
          <a:lstStyle/>
          <a:p>
            <a:r>
              <a:rPr lang="en-US" sz="2800" b="1" dirty="0" smtClean="0">
                <a:solidFill>
                  <a:schemeClr val="bg1"/>
                </a:solidFill>
                <a:latin typeface="Calibri" pitchFamily="34" charset="0"/>
                <a:cs typeface="Arial" charset="0"/>
              </a:rPr>
              <a:t>Comprehensive Planning</a:t>
            </a:r>
            <a:endParaRPr lang="en-US" sz="2800" b="1" dirty="0">
              <a:solidFill>
                <a:schemeClr val="bg1"/>
              </a:solidFill>
              <a:latin typeface="Calibri" pitchFamily="34" charset="0"/>
              <a:cs typeface="Arial" charset="0"/>
            </a:endParaRPr>
          </a:p>
        </p:txBody>
      </p:sp>
      <p:sp>
        <p:nvSpPr>
          <p:cNvPr id="4" name="Rectangle 3"/>
          <p:cNvSpPr>
            <a:spLocks noChangeArrowheads="1"/>
          </p:cNvSpPr>
          <p:nvPr/>
        </p:nvSpPr>
        <p:spPr bwMode="auto">
          <a:xfrm>
            <a:off x="409432" y="1528549"/>
            <a:ext cx="8147714" cy="4722124"/>
          </a:xfrm>
          <a:prstGeom prst="rect">
            <a:avLst/>
          </a:prstGeom>
          <a:noFill/>
          <a:ln w="9525">
            <a:noFill/>
            <a:miter lim="800000"/>
            <a:headEnd/>
            <a:tailEnd/>
          </a:ln>
        </p:spPr>
        <p:txBody>
          <a:bodyPr/>
          <a:lstStyle/>
          <a:p>
            <a:pPr lvl="0" indent="-182880">
              <a:spcAft>
                <a:spcPts val="0"/>
              </a:spcAft>
              <a:defRPr/>
            </a:pPr>
            <a:r>
              <a:rPr lang="en-US" sz="8800" dirty="0" smtClean="0"/>
              <a:t>Comp Plan Web Application</a:t>
            </a:r>
          </a:p>
          <a:p>
            <a:pPr lvl="0" indent="-182880">
              <a:spcAft>
                <a:spcPts val="0"/>
              </a:spcAft>
              <a:defRPr/>
            </a:pPr>
            <a:endParaRPr lang="en-US" sz="4800" dirty="0" smtClean="0">
              <a:hlinkClick r:id="rId3"/>
            </a:endParaRPr>
          </a:p>
          <a:p>
            <a:pPr lvl="0" indent="-182880">
              <a:spcAft>
                <a:spcPts val="0"/>
              </a:spcAft>
              <a:defRPr/>
            </a:pPr>
            <a:r>
              <a:rPr lang="en-US" sz="4800" dirty="0" smtClean="0">
                <a:hlinkClick r:id="rId3"/>
              </a:rPr>
              <a:t>http://training.paplanning.org</a:t>
            </a:r>
            <a:r>
              <a:rPr lang="en-US" sz="4800" dirty="0" smtClean="0"/>
              <a:t> </a:t>
            </a:r>
            <a:endParaRPr lang="en-US" sz="1200" dirty="0" smtClean="0"/>
          </a:p>
          <a:p>
            <a:pPr lvl="0" indent="-182880" algn="l">
              <a:spcAft>
                <a:spcPts val="0"/>
              </a:spcAft>
              <a:defRPr/>
            </a:pPr>
            <a:endParaRPr lang="en-US" sz="2800" dirty="0" smtClean="0"/>
          </a:p>
          <a:p>
            <a:pPr lvl="0" indent="-182880" algn="l">
              <a:spcAft>
                <a:spcPts val="0"/>
              </a:spcAft>
              <a:defRPr/>
            </a:pPr>
            <a:endParaRPr lang="en-US" sz="2800" dirty="0" smtClean="0"/>
          </a:p>
          <a:p>
            <a:pPr lvl="0" indent="-182880" algn="l">
              <a:spcAft>
                <a:spcPts val="0"/>
              </a:spcAft>
              <a:defRPr/>
            </a:pPr>
            <a:endParaRPr lang="en-US" sz="2800" dirty="0" smtClean="0"/>
          </a:p>
          <a:p>
            <a:pPr indent="-182880" algn="l">
              <a:spcAft>
                <a:spcPts val="0"/>
              </a:spcAft>
              <a:defRPr/>
            </a:pPr>
            <a:endParaRPr lang="en-US" sz="2800" b="1" dirty="0" smtClean="0"/>
          </a:p>
          <a:p>
            <a:pPr indent="-182880" algn="l">
              <a:spcAft>
                <a:spcPts val="0"/>
              </a:spcAft>
              <a:defRPr/>
            </a:pPr>
            <a:endParaRPr lang="en-US" sz="2800" b="1" dirty="0" smtClean="0"/>
          </a:p>
          <a:p>
            <a:pPr indent="-182880" algn="l">
              <a:spcAft>
                <a:spcPts val="0"/>
              </a:spcAft>
              <a:defRPr/>
            </a:pPr>
            <a:r>
              <a:rPr lang="en-US" sz="2800" b="1" dirty="0"/>
              <a:t>	</a:t>
            </a:r>
            <a:endParaRPr lang="en-US" sz="2800" b="1" dirty="0" smtClean="0"/>
          </a:p>
          <a:p>
            <a:pPr indent="-182880" algn="l">
              <a:spcAft>
                <a:spcPts val="0"/>
              </a:spcAft>
              <a:defRPr/>
            </a:pPr>
            <a:endParaRPr lang="en-US" sz="3200" b="1" dirty="0"/>
          </a:p>
          <a:p>
            <a:pPr indent="-182880" algn="l">
              <a:spcAft>
                <a:spcPts val="0"/>
              </a:spcAft>
              <a:defRPr/>
            </a:pPr>
            <a:endParaRPr lang="en-US" sz="3200" b="1" dirty="0"/>
          </a:p>
          <a:p>
            <a:pPr indent="-182880" algn="l">
              <a:spcAft>
                <a:spcPts val="0"/>
              </a:spcAft>
              <a:defRPr/>
            </a:pPr>
            <a:endParaRPr lang="en-US" sz="3200" b="1" dirty="0" smtClean="0"/>
          </a:p>
          <a:p>
            <a:pPr indent="-182880" algn="l">
              <a:spcAft>
                <a:spcPts val="0"/>
              </a:spcAft>
              <a:defRPr/>
            </a:pPr>
            <a:endParaRPr lang="en-US" sz="3200" b="1" dirty="0"/>
          </a:p>
          <a:p>
            <a:pPr indent="-182880" algn="l">
              <a:spcAft>
                <a:spcPts val="0"/>
              </a:spcAft>
              <a:defRPr/>
            </a:pPr>
            <a:endParaRPr lang="en-US" sz="3200" dirty="0"/>
          </a:p>
          <a:p>
            <a:pPr algn="l">
              <a:spcAft>
                <a:spcPts val="600"/>
              </a:spcAft>
              <a:defRPr/>
            </a:pPr>
            <a:endParaRPr lang="en-US" sz="2000" dirty="0"/>
          </a:p>
          <a:p>
            <a:pPr algn="l">
              <a:spcAft>
                <a:spcPts val="600"/>
              </a:spcAft>
              <a:defRPr/>
            </a:pPr>
            <a:endParaRPr lang="en-US" sz="2800" b="1" dirty="0"/>
          </a:p>
          <a:p>
            <a:pPr algn="l">
              <a:spcAft>
                <a:spcPts val="600"/>
              </a:spcAft>
              <a:defRPr/>
            </a:pPr>
            <a:endParaRPr lang="en-US" sz="2800" b="1" dirty="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Deadlines and Approval Process</a:t>
            </a:r>
            <a:endParaRPr lang="en-US" dirty="0"/>
          </a:p>
        </p:txBody>
      </p:sp>
      <p:sp>
        <p:nvSpPr>
          <p:cNvPr id="3" name="Content Placeholder 2"/>
          <p:cNvSpPr>
            <a:spLocks noGrp="1"/>
          </p:cNvSpPr>
          <p:nvPr>
            <p:ph idx="1"/>
          </p:nvPr>
        </p:nvSpPr>
        <p:spPr/>
        <p:txBody>
          <a:bodyPr/>
          <a:lstStyle/>
          <a:p>
            <a:r>
              <a:rPr lang="en-US" dirty="0" smtClean="0"/>
              <a:t>The deadline for Phase 1 LEAs to have their Comp Plan submitted online is November 30, 2012</a:t>
            </a:r>
          </a:p>
          <a:p>
            <a:pPr lvl="1"/>
            <a:r>
              <a:rPr lang="en-US" dirty="0" smtClean="0"/>
              <a:t>Plan will cover July 1, 2013 – June 30, 2016</a:t>
            </a:r>
          </a:p>
          <a:p>
            <a:r>
              <a:rPr lang="en-US" dirty="0" smtClean="0"/>
              <a:t>Proposed Review process </a:t>
            </a:r>
          </a:p>
          <a:p>
            <a:pPr lvl="1"/>
            <a:r>
              <a:rPr lang="en-US" dirty="0" smtClean="0"/>
              <a:t>Completed on Comp Plan web application</a:t>
            </a:r>
          </a:p>
          <a:p>
            <a:pPr lvl="1"/>
            <a:r>
              <a:rPr lang="en-US" dirty="0" smtClean="0"/>
              <a:t>Optional Intermediate Unit Feedback</a:t>
            </a:r>
          </a:p>
          <a:p>
            <a:pPr lvl="1"/>
            <a:r>
              <a:rPr lang="en-US" dirty="0" smtClean="0"/>
              <a:t>Optional Peer Feedback</a:t>
            </a:r>
          </a:p>
          <a:p>
            <a:pPr lvl="1"/>
            <a:r>
              <a:rPr lang="en-US" dirty="0" smtClean="0"/>
              <a:t>Review by PDE – Educational Technologies staff</a:t>
            </a:r>
          </a:p>
          <a:p>
            <a:r>
              <a:rPr lang="en-US" dirty="0" smtClean="0"/>
              <a:t>All Plans will be approved by PDE before July 1, 2013</a:t>
            </a:r>
            <a:endParaRPr lang="en-US" dirty="0"/>
          </a:p>
        </p:txBody>
      </p:sp>
    </p:spTree>
    <p:extLst>
      <p:ext uri="{BB962C8B-B14F-4D97-AF65-F5344CB8AC3E}">
        <p14:creationId xmlns:p14="http://schemas.microsoft.com/office/powerpoint/2010/main" val="19354834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indent="-182880">
              <a:spcAft>
                <a:spcPts val="0"/>
              </a:spcAft>
              <a:defRPr/>
            </a:pPr>
            <a:r>
              <a:rPr lang="en-US" dirty="0"/>
              <a:t>CP Home Page</a:t>
            </a:r>
          </a:p>
          <a:p>
            <a:pPr lvl="1" indent="-182880">
              <a:spcAft>
                <a:spcPts val="0"/>
              </a:spcAft>
              <a:defRPr/>
            </a:pPr>
            <a:r>
              <a:rPr lang="en-US" dirty="0">
                <a:solidFill>
                  <a:schemeClr val="tx2">
                    <a:lumMod val="85000"/>
                    <a:lumOff val="15000"/>
                  </a:schemeClr>
                </a:solidFill>
                <a:hlinkClick r:id="rId2"/>
              </a:rPr>
              <a:t>http://</a:t>
            </a:r>
            <a:r>
              <a:rPr lang="en-US" dirty="0" smtClean="0">
                <a:solidFill>
                  <a:schemeClr val="tx2">
                    <a:lumMod val="85000"/>
                    <a:lumOff val="15000"/>
                  </a:schemeClr>
                </a:solidFill>
                <a:hlinkClick r:id="rId2"/>
              </a:rPr>
              <a:t>tinyurl.com/CP-PDE-Home</a:t>
            </a:r>
            <a:r>
              <a:rPr lang="en-US" dirty="0" smtClean="0">
                <a:solidFill>
                  <a:schemeClr val="tx2">
                    <a:lumMod val="85000"/>
                    <a:lumOff val="15000"/>
                  </a:schemeClr>
                </a:solidFill>
              </a:rPr>
              <a:t>  </a:t>
            </a:r>
            <a:endParaRPr lang="en-US" dirty="0">
              <a:solidFill>
                <a:schemeClr val="tx2">
                  <a:lumMod val="85000"/>
                  <a:lumOff val="15000"/>
                </a:schemeClr>
              </a:solidFill>
            </a:endParaRPr>
          </a:p>
          <a:p>
            <a:pPr indent="-182880">
              <a:spcAft>
                <a:spcPts val="0"/>
              </a:spcAft>
              <a:defRPr/>
            </a:pPr>
            <a:endParaRPr lang="en-US" dirty="0"/>
          </a:p>
          <a:p>
            <a:pPr indent="-182880">
              <a:spcAft>
                <a:spcPts val="0"/>
              </a:spcAft>
              <a:defRPr/>
            </a:pPr>
            <a:r>
              <a:rPr lang="en-US" dirty="0"/>
              <a:t>CP Listserv</a:t>
            </a:r>
          </a:p>
          <a:p>
            <a:pPr lvl="1" indent="-182880">
              <a:spcAft>
                <a:spcPts val="0"/>
              </a:spcAft>
              <a:defRPr/>
            </a:pPr>
            <a:r>
              <a:rPr lang="en-US" dirty="0">
                <a:solidFill>
                  <a:schemeClr val="tx2">
                    <a:lumMod val="85000"/>
                    <a:lumOff val="15000"/>
                  </a:schemeClr>
                </a:solidFill>
                <a:hlinkClick r:id="rId3"/>
              </a:rPr>
              <a:t>http://</a:t>
            </a:r>
            <a:r>
              <a:rPr lang="en-US" dirty="0" smtClean="0">
                <a:solidFill>
                  <a:schemeClr val="tx2">
                    <a:lumMod val="85000"/>
                    <a:lumOff val="15000"/>
                  </a:schemeClr>
                </a:solidFill>
                <a:hlinkClick r:id="rId3"/>
              </a:rPr>
              <a:t>tinyurl.com/CP-Listserv</a:t>
            </a:r>
            <a:r>
              <a:rPr lang="en-US" dirty="0" smtClean="0">
                <a:solidFill>
                  <a:schemeClr val="tx2">
                    <a:lumMod val="85000"/>
                    <a:lumOff val="15000"/>
                  </a:schemeClr>
                </a:solidFill>
              </a:rPr>
              <a:t> </a:t>
            </a:r>
            <a:endParaRPr lang="en-US" dirty="0">
              <a:solidFill>
                <a:schemeClr val="tx2">
                  <a:lumMod val="85000"/>
                  <a:lumOff val="15000"/>
                </a:schemeClr>
              </a:solidFill>
            </a:endParaRPr>
          </a:p>
        </p:txBody>
      </p:sp>
    </p:spTree>
    <p:extLst>
      <p:ext uri="{BB962C8B-B14F-4D97-AF65-F5344CB8AC3E}">
        <p14:creationId xmlns:p14="http://schemas.microsoft.com/office/powerpoint/2010/main" val="18491380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E-rate Training</a:t>
            </a:r>
            <a:endParaRPr lang="en-US" dirty="0"/>
          </a:p>
        </p:txBody>
      </p:sp>
      <p:sp>
        <p:nvSpPr>
          <p:cNvPr id="3" name="Content Placeholder 2"/>
          <p:cNvSpPr>
            <a:spLocks noGrp="1"/>
          </p:cNvSpPr>
          <p:nvPr>
            <p:ph idx="1"/>
          </p:nvPr>
        </p:nvSpPr>
        <p:spPr/>
        <p:txBody>
          <a:bodyPr/>
          <a:lstStyle/>
          <a:p>
            <a:r>
              <a:rPr lang="en-US" dirty="0" smtClean="0"/>
              <a:t>If you are new to the E-rate program and would </a:t>
            </a:r>
            <a:r>
              <a:rPr lang="en-US" dirty="0"/>
              <a:t>like training, </a:t>
            </a:r>
            <a:r>
              <a:rPr lang="en-US" dirty="0" smtClean="0"/>
              <a:t>register now at:</a:t>
            </a:r>
          </a:p>
          <a:p>
            <a:pPr marL="0" indent="0" algn="ctr" eaLnBrk="1" fontAlgn="auto" hangingPunct="1">
              <a:lnSpc>
                <a:spcPct val="120000"/>
              </a:lnSpc>
              <a:spcBef>
                <a:spcPts val="0"/>
              </a:spcBef>
              <a:spcAft>
                <a:spcPts val="0"/>
              </a:spcAft>
              <a:buClr>
                <a:schemeClr val="accent3"/>
              </a:buClr>
              <a:buFont typeface="Wingdings 2" pitchFamily="18" charset="2"/>
              <a:buNone/>
              <a:defRPr/>
            </a:pPr>
            <a:r>
              <a:rPr lang="en-US" u="sng" dirty="0" smtClean="0">
                <a:solidFill>
                  <a:srgbClr val="C00000"/>
                </a:solidFill>
              </a:rPr>
              <a:t>http</a:t>
            </a:r>
            <a:r>
              <a:rPr lang="en-US" u="sng" dirty="0">
                <a:solidFill>
                  <a:srgbClr val="C00000"/>
                </a:solidFill>
              </a:rPr>
              <a:t>://www.e-ratepa.org/training_outreach.htm</a:t>
            </a:r>
          </a:p>
          <a:p>
            <a:pPr marL="0" indent="0" eaLnBrk="1" fontAlgn="auto" hangingPunct="1">
              <a:lnSpc>
                <a:spcPct val="120000"/>
              </a:lnSpc>
              <a:spcBef>
                <a:spcPts val="0"/>
              </a:spcBef>
              <a:spcAft>
                <a:spcPts val="0"/>
              </a:spcAft>
              <a:buClr>
                <a:schemeClr val="accent3"/>
              </a:buClr>
              <a:buFont typeface="Wingdings 2" pitchFamily="18" charset="2"/>
              <a:buNone/>
              <a:defRPr/>
            </a:pPr>
            <a:r>
              <a:rPr lang="en-US" dirty="0">
                <a:solidFill>
                  <a:srgbClr val="C00000"/>
                </a:solidFill>
              </a:rPr>
              <a:t>		Oct 29 – Pittsburgh Area (IU 7)</a:t>
            </a:r>
          </a:p>
          <a:p>
            <a:pPr marL="0" indent="0" eaLnBrk="1" fontAlgn="auto" hangingPunct="1">
              <a:lnSpc>
                <a:spcPct val="120000"/>
              </a:lnSpc>
              <a:spcBef>
                <a:spcPts val="0"/>
              </a:spcBef>
              <a:spcAft>
                <a:spcPts val="0"/>
              </a:spcAft>
              <a:buClr>
                <a:schemeClr val="accent3"/>
              </a:buClr>
              <a:buFont typeface="Wingdings 2" pitchFamily="18" charset="2"/>
              <a:buNone/>
              <a:defRPr/>
            </a:pPr>
            <a:r>
              <a:rPr lang="en-US" dirty="0">
                <a:solidFill>
                  <a:srgbClr val="C00000"/>
                </a:solidFill>
              </a:rPr>
              <a:t>		Nov 5 – Philadelphia Area (IU 23)</a:t>
            </a:r>
          </a:p>
          <a:p>
            <a:pPr marL="0" indent="0" eaLnBrk="1" fontAlgn="auto" hangingPunct="1">
              <a:lnSpc>
                <a:spcPct val="120000"/>
              </a:lnSpc>
              <a:spcBef>
                <a:spcPts val="0"/>
              </a:spcBef>
              <a:spcAft>
                <a:spcPts val="0"/>
              </a:spcAft>
              <a:buClr>
                <a:schemeClr val="accent3"/>
              </a:buClr>
              <a:buFont typeface="Wingdings 2" pitchFamily="18" charset="2"/>
              <a:buNone/>
              <a:defRPr/>
            </a:pPr>
            <a:r>
              <a:rPr lang="en-US" dirty="0">
                <a:solidFill>
                  <a:srgbClr val="C00000"/>
                </a:solidFill>
              </a:rPr>
              <a:t>		</a:t>
            </a:r>
            <a:r>
              <a:rPr lang="en-US" dirty="0" smtClean="0">
                <a:solidFill>
                  <a:srgbClr val="C00000"/>
                </a:solidFill>
              </a:rPr>
              <a:t>Nov </a:t>
            </a:r>
            <a:r>
              <a:rPr lang="en-US" dirty="0">
                <a:solidFill>
                  <a:srgbClr val="C00000"/>
                </a:solidFill>
              </a:rPr>
              <a:t>9 – Harrisburg Area (IU 15</a:t>
            </a:r>
            <a:r>
              <a:rPr lang="en-US" dirty="0" smtClean="0">
                <a:solidFill>
                  <a:srgbClr val="C00000"/>
                </a:solidFill>
              </a:rPr>
              <a:t>)</a:t>
            </a:r>
            <a:br>
              <a:rPr lang="en-US" dirty="0" smtClean="0">
                <a:solidFill>
                  <a:srgbClr val="C00000"/>
                </a:solidFill>
              </a:rPr>
            </a:br>
            <a:endParaRPr lang="en-US" dirty="0" smtClean="0"/>
          </a:p>
          <a:p>
            <a:pPr marL="0" indent="0" algn="ctr" eaLnBrk="1" fontAlgn="auto" hangingPunct="1">
              <a:lnSpc>
                <a:spcPct val="120000"/>
              </a:lnSpc>
              <a:spcBef>
                <a:spcPts val="0"/>
              </a:spcBef>
              <a:spcAft>
                <a:spcPts val="0"/>
              </a:spcAft>
              <a:buClr>
                <a:schemeClr val="accent3"/>
              </a:buClr>
              <a:buFont typeface="Wingdings 2" pitchFamily="18" charset="2"/>
              <a:buNone/>
              <a:defRPr/>
            </a:pPr>
            <a:r>
              <a:rPr lang="en-US" sz="2400" dirty="0" smtClean="0"/>
              <a:t>Training is free and open to all public and nonpublic schools and libraries in Pennsylvania.</a:t>
            </a:r>
            <a:endParaRPr lang="en-US" sz="2400" dirty="0"/>
          </a:p>
        </p:txBody>
      </p:sp>
    </p:spTree>
    <p:extLst>
      <p:ext uri="{BB962C8B-B14F-4D97-AF65-F5344CB8AC3E}">
        <p14:creationId xmlns:p14="http://schemas.microsoft.com/office/powerpoint/2010/main" val="40852996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and Assistance</a:t>
            </a:r>
            <a:endParaRPr lang="en-US" dirty="0"/>
          </a:p>
        </p:txBody>
      </p:sp>
      <p:sp>
        <p:nvSpPr>
          <p:cNvPr id="3" name="Content Placeholder 2"/>
          <p:cNvSpPr>
            <a:spLocks noGrp="1"/>
          </p:cNvSpPr>
          <p:nvPr>
            <p:ph idx="1"/>
          </p:nvPr>
        </p:nvSpPr>
        <p:spPr/>
        <p:txBody>
          <a:bodyPr/>
          <a:lstStyle/>
          <a:p>
            <a:r>
              <a:rPr lang="en-US" dirty="0" smtClean="0"/>
              <a:t>Technical Assistance and planning questions</a:t>
            </a:r>
          </a:p>
          <a:p>
            <a:pPr lvl="1" indent="-182880">
              <a:spcAft>
                <a:spcPts val="0"/>
              </a:spcAft>
              <a:defRPr/>
            </a:pPr>
            <a:r>
              <a:rPr lang="en-US" sz="2400" dirty="0"/>
              <a:t>Comprehensive Planning Support Team</a:t>
            </a:r>
          </a:p>
          <a:p>
            <a:pPr lvl="1" indent="-182880">
              <a:spcAft>
                <a:spcPts val="0"/>
              </a:spcAft>
              <a:defRPr/>
            </a:pPr>
            <a:r>
              <a:rPr lang="en-US" sz="2400" dirty="0" smtClean="0">
                <a:solidFill>
                  <a:schemeClr val="tx2">
                    <a:lumMod val="85000"/>
                    <a:lumOff val="15000"/>
                  </a:schemeClr>
                </a:solidFill>
                <a:hlinkClick r:id="rId2"/>
              </a:rPr>
              <a:t>paplanning@caiu.org</a:t>
            </a:r>
            <a:r>
              <a:rPr lang="en-US" sz="2400" dirty="0" smtClean="0">
                <a:solidFill>
                  <a:schemeClr val="tx2">
                    <a:lumMod val="85000"/>
                    <a:lumOff val="15000"/>
                  </a:schemeClr>
                </a:solidFill>
              </a:rPr>
              <a:t> </a:t>
            </a:r>
            <a:endParaRPr lang="en-US" sz="2400" dirty="0">
              <a:solidFill>
                <a:schemeClr val="tx2">
                  <a:lumMod val="85000"/>
                  <a:lumOff val="15000"/>
                </a:schemeClr>
              </a:solidFill>
            </a:endParaRPr>
          </a:p>
          <a:p>
            <a:pPr lvl="1" indent="-182880">
              <a:spcAft>
                <a:spcPts val="0"/>
              </a:spcAft>
              <a:defRPr/>
            </a:pPr>
            <a:r>
              <a:rPr lang="en-US" sz="2400" dirty="0"/>
              <a:t>717-732-8403</a:t>
            </a:r>
          </a:p>
          <a:p>
            <a:r>
              <a:rPr lang="en-US" dirty="0" smtClean="0"/>
              <a:t>E-Rate program</a:t>
            </a:r>
          </a:p>
          <a:p>
            <a:pPr lvl="1"/>
            <a:r>
              <a:rPr lang="en-US" dirty="0" smtClean="0"/>
              <a:t>Julie Tritt-Schell</a:t>
            </a:r>
          </a:p>
          <a:p>
            <a:pPr lvl="1"/>
            <a:r>
              <a:rPr lang="en-US" dirty="0" smtClean="0"/>
              <a:t>jtschell@comcast.net</a:t>
            </a:r>
            <a:endParaRPr lang="en-US" dirty="0"/>
          </a:p>
        </p:txBody>
      </p:sp>
    </p:spTree>
    <p:extLst>
      <p:ext uri="{BB962C8B-B14F-4D97-AF65-F5344CB8AC3E}">
        <p14:creationId xmlns:p14="http://schemas.microsoft.com/office/powerpoint/2010/main" val="4741960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3600" dirty="0" smtClean="0"/>
          </a:p>
          <a:p>
            <a:pPr marL="0" indent="0" algn="ctr">
              <a:buNone/>
            </a:pPr>
            <a:endParaRPr lang="en-US" sz="3600" dirty="0"/>
          </a:p>
          <a:p>
            <a:pPr marL="0" indent="0" algn="ctr">
              <a:buNone/>
            </a:pPr>
            <a:r>
              <a:rPr lang="en-US" sz="3600" dirty="0" smtClean="0"/>
              <a:t>Questions?</a:t>
            </a:r>
            <a:endParaRPr lang="en-US" sz="3600" dirty="0"/>
          </a:p>
        </p:txBody>
      </p:sp>
    </p:spTree>
    <p:extLst>
      <p:ext uri="{BB962C8B-B14F-4D97-AF65-F5344CB8AC3E}">
        <p14:creationId xmlns:p14="http://schemas.microsoft.com/office/powerpoint/2010/main" val="1854399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New E-rate Technology Plan Rules</a:t>
            </a:r>
            <a:endParaRPr lang="en-US" sz="4000" dirty="0"/>
          </a:p>
        </p:txBody>
      </p:sp>
      <p:sp>
        <p:nvSpPr>
          <p:cNvPr id="3" name="Content Placeholder 2"/>
          <p:cNvSpPr>
            <a:spLocks noGrp="1"/>
          </p:cNvSpPr>
          <p:nvPr>
            <p:ph idx="1"/>
          </p:nvPr>
        </p:nvSpPr>
        <p:spPr/>
        <p:txBody>
          <a:bodyPr/>
          <a:lstStyle/>
          <a:p>
            <a:r>
              <a:rPr lang="en-US" dirty="0" smtClean="0"/>
              <a:t>Beginning with Funding Year 2011, E-rate rules require only schools applying for Priority 2 funding to have an approved technology plan</a:t>
            </a:r>
          </a:p>
          <a:p>
            <a:pPr lvl="1"/>
            <a:r>
              <a:rPr lang="en-US" dirty="0" smtClean="0"/>
              <a:t>Priority 2 funding consists of Internal Connections and the Basic Maintenance of Internal Connections</a:t>
            </a:r>
          </a:p>
          <a:p>
            <a:pPr lvl="1"/>
            <a:r>
              <a:rPr lang="en-US" dirty="0" smtClean="0"/>
              <a:t>Commonly, only schools with a NSLP eligibility rate of 75% or higher qualify for Priority 2 funding</a:t>
            </a:r>
          </a:p>
          <a:p>
            <a:pPr lvl="2"/>
            <a:r>
              <a:rPr lang="en-US" dirty="0" smtClean="0"/>
              <a:t>Some years schools with lower NSLP have qualified	</a:t>
            </a:r>
          </a:p>
          <a:p>
            <a:pPr lvl="1"/>
            <a:r>
              <a:rPr lang="en-US" dirty="0" smtClean="0"/>
              <a:t>Regardless of E-rate requirements, PDE recommends that LEAs </a:t>
            </a:r>
            <a:r>
              <a:rPr lang="en-US" dirty="0"/>
              <a:t>should include technology as part of a comprehensive planning process</a:t>
            </a:r>
            <a:endParaRPr lang="en-US" dirty="0" smtClean="0"/>
          </a:p>
          <a:p>
            <a:endParaRPr lang="en-US" dirty="0"/>
          </a:p>
        </p:txBody>
      </p:sp>
    </p:spTree>
    <p:extLst>
      <p:ext uri="{BB962C8B-B14F-4D97-AF65-F5344CB8AC3E}">
        <p14:creationId xmlns:p14="http://schemas.microsoft.com/office/powerpoint/2010/main" val="4158969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E-rate </a:t>
            </a:r>
            <a:r>
              <a:rPr lang="en-US" dirty="0"/>
              <a:t>Technology Plan </a:t>
            </a:r>
            <a:r>
              <a:rPr lang="en-US" dirty="0" smtClean="0"/>
              <a:t>Rules</a:t>
            </a:r>
            <a:endParaRPr lang="en-US" dirty="0"/>
          </a:p>
        </p:txBody>
      </p:sp>
      <p:sp>
        <p:nvSpPr>
          <p:cNvPr id="3" name="Content Placeholder 2"/>
          <p:cNvSpPr>
            <a:spLocks noGrp="1"/>
          </p:cNvSpPr>
          <p:nvPr>
            <p:ph idx="1"/>
          </p:nvPr>
        </p:nvSpPr>
        <p:spPr/>
        <p:txBody>
          <a:bodyPr/>
          <a:lstStyle/>
          <a:p>
            <a:r>
              <a:rPr lang="en-US" dirty="0" smtClean="0"/>
              <a:t>Public schools (LEAs) must have their technology plans approved by PDE by July 1</a:t>
            </a:r>
          </a:p>
          <a:p>
            <a:pPr lvl="1"/>
            <a:r>
              <a:rPr lang="en-US" dirty="0" smtClean="0"/>
              <a:t>Nonpublic schools have alternative technology plan approvers, listed on the USAC website</a:t>
            </a:r>
          </a:p>
          <a:p>
            <a:r>
              <a:rPr lang="en-US" dirty="0" smtClean="0"/>
              <a:t>Technology plans must be ‘written’ prior to submitting an E-rate Form 470</a:t>
            </a:r>
          </a:p>
          <a:p>
            <a:pPr lvl="1"/>
            <a:r>
              <a:rPr lang="en-US" dirty="0" smtClean="0"/>
              <a:t>Form 470 competitively bids services</a:t>
            </a:r>
          </a:p>
          <a:p>
            <a:pPr lvl="1"/>
            <a:r>
              <a:rPr lang="en-US" dirty="0" smtClean="0"/>
              <a:t>Written does not necessarily mean submitted</a:t>
            </a:r>
          </a:p>
        </p:txBody>
      </p:sp>
    </p:spTree>
    <p:extLst>
      <p:ext uri="{BB962C8B-B14F-4D97-AF65-F5344CB8AC3E}">
        <p14:creationId xmlns:p14="http://schemas.microsoft.com/office/powerpoint/2010/main" val="3373067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06" y="990112"/>
            <a:ext cx="8775512" cy="1029757"/>
          </a:xfrm>
        </p:spPr>
        <p:txBody>
          <a:bodyPr/>
          <a:lstStyle/>
          <a:p>
            <a:r>
              <a:rPr lang="en-US" sz="3200" dirty="0"/>
              <a:t>How is educational technology planning embedded in the new Comprehensive Planning process?</a:t>
            </a:r>
          </a:p>
        </p:txBody>
      </p:sp>
      <p:sp>
        <p:nvSpPr>
          <p:cNvPr id="3" name="Content Placeholder 2"/>
          <p:cNvSpPr>
            <a:spLocks noGrp="1"/>
          </p:cNvSpPr>
          <p:nvPr>
            <p:ph idx="1"/>
          </p:nvPr>
        </p:nvSpPr>
        <p:spPr>
          <a:xfrm>
            <a:off x="446314" y="2320119"/>
            <a:ext cx="8229600" cy="4241472"/>
          </a:xfrm>
        </p:spPr>
        <p:txBody>
          <a:bodyPr/>
          <a:lstStyle/>
          <a:p>
            <a:r>
              <a:rPr lang="en-US" sz="2400" dirty="0"/>
              <a:t>The Comprehensive Planning Process is an improved guided planning system that replaces the </a:t>
            </a:r>
            <a:r>
              <a:rPr lang="en-US" sz="2400" dirty="0" err="1"/>
              <a:t>eStrategic</a:t>
            </a:r>
            <a:r>
              <a:rPr lang="en-US" sz="2400" dirty="0"/>
              <a:t> Planner.  It assists LEAs in creating overarching, enterprise-wide goals that implement strategies to overcome systemic challenges.  All </a:t>
            </a:r>
            <a:r>
              <a:rPr lang="en-US" sz="2400" dirty="0" smtClean="0"/>
              <a:t>perspectives, </a:t>
            </a:r>
            <a:r>
              <a:rPr lang="en-US" sz="2400" dirty="0"/>
              <a:t>including educational </a:t>
            </a:r>
            <a:r>
              <a:rPr lang="en-US" sz="2400" dirty="0" smtClean="0"/>
              <a:t>technology, </a:t>
            </a:r>
            <a:r>
              <a:rPr lang="en-US" sz="2400" dirty="0"/>
              <a:t>is essential when identifying strategies and action steps.  The process allows a district to create a comprehensive plan that embeds educational technology and not treated as a separate isolated exercise</a:t>
            </a:r>
          </a:p>
        </p:txBody>
      </p:sp>
    </p:spTree>
    <p:extLst>
      <p:ext uri="{BB962C8B-B14F-4D97-AF65-F5344CB8AC3E}">
        <p14:creationId xmlns:p14="http://schemas.microsoft.com/office/powerpoint/2010/main" val="1687075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3912"/>
            <a:ext cx="8229600" cy="777923"/>
          </a:xfrm>
        </p:spPr>
        <p:txBody>
          <a:bodyPr/>
          <a:lstStyle/>
          <a:p>
            <a:r>
              <a:rPr lang="en-US" dirty="0" smtClean="0"/>
              <a:t>How is Comprehensive Planning Different than </a:t>
            </a:r>
            <a:r>
              <a:rPr lang="en-US" dirty="0" err="1" smtClean="0"/>
              <a:t>eStrategic</a:t>
            </a:r>
            <a:r>
              <a:rPr lang="en-US" dirty="0" smtClean="0"/>
              <a:t> Planning?</a:t>
            </a:r>
            <a:endParaRPr lang="en-US" dirty="0"/>
          </a:p>
        </p:txBody>
      </p:sp>
      <p:sp>
        <p:nvSpPr>
          <p:cNvPr id="3" name="Content Placeholder 2"/>
          <p:cNvSpPr>
            <a:spLocks noGrp="1"/>
          </p:cNvSpPr>
          <p:nvPr>
            <p:ph idx="1"/>
          </p:nvPr>
        </p:nvSpPr>
        <p:spPr>
          <a:xfrm>
            <a:off x="446314" y="2449286"/>
            <a:ext cx="8229600" cy="4525963"/>
          </a:xfrm>
        </p:spPr>
        <p:txBody>
          <a:bodyPr/>
          <a:lstStyle/>
          <a:p>
            <a:r>
              <a:rPr lang="en-US" sz="2400" dirty="0"/>
              <a:t>Unlike </a:t>
            </a:r>
            <a:r>
              <a:rPr lang="en-US" sz="2400" dirty="0" err="1"/>
              <a:t>eStrategic</a:t>
            </a:r>
            <a:r>
              <a:rPr lang="en-US" sz="2400" dirty="0"/>
              <a:t> Planning, Comprehensive Planning does NOT provide a separate educational technology plan report; therefore, all of your technology-related activities must be addressed in your Comprehensive Plan. </a:t>
            </a:r>
            <a:endParaRPr lang="en-US" sz="2400" dirty="0" smtClean="0"/>
          </a:p>
          <a:p>
            <a:r>
              <a:rPr lang="en-US" sz="2400" dirty="0" smtClean="0"/>
              <a:t>This </a:t>
            </a:r>
            <a:r>
              <a:rPr lang="en-US" sz="2400" dirty="0"/>
              <a:t>webinar is designed to help you understand the differences between the two processes so that you can transition to Comprehensive Planning while still meeting federal E-rate requirements.</a:t>
            </a:r>
          </a:p>
          <a:p>
            <a:endParaRPr lang="en-US" dirty="0"/>
          </a:p>
        </p:txBody>
      </p:sp>
    </p:spTree>
    <p:extLst>
      <p:ext uri="{BB962C8B-B14F-4D97-AF65-F5344CB8AC3E}">
        <p14:creationId xmlns:p14="http://schemas.microsoft.com/office/powerpoint/2010/main" val="622891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4" y="913912"/>
            <a:ext cx="8229600" cy="777923"/>
          </a:xfrm>
        </p:spPr>
        <p:txBody>
          <a:bodyPr/>
          <a:lstStyle/>
          <a:p>
            <a:r>
              <a:rPr lang="en-US" dirty="0" smtClean="0"/>
              <a:t>Transitioning from </a:t>
            </a:r>
            <a:r>
              <a:rPr lang="en-US" dirty="0" err="1" smtClean="0"/>
              <a:t>eStrategic</a:t>
            </a:r>
            <a:r>
              <a:rPr lang="en-US" dirty="0" smtClean="0"/>
              <a:t> Plan Phases to Comp Plan Phases</a:t>
            </a:r>
            <a:endParaRPr lang="en-US" dirty="0"/>
          </a:p>
        </p:txBody>
      </p:sp>
      <p:sp>
        <p:nvSpPr>
          <p:cNvPr id="3" name="Content Placeholder 2"/>
          <p:cNvSpPr>
            <a:spLocks noGrp="1"/>
          </p:cNvSpPr>
          <p:nvPr>
            <p:ph idx="1"/>
          </p:nvPr>
        </p:nvSpPr>
        <p:spPr>
          <a:xfrm>
            <a:off x="413657" y="2332037"/>
            <a:ext cx="8229600" cy="4525963"/>
          </a:xfrm>
        </p:spPr>
        <p:txBody>
          <a:bodyPr/>
          <a:lstStyle/>
          <a:p>
            <a:r>
              <a:rPr lang="en-US" sz="2200" dirty="0" smtClean="0"/>
              <a:t>eSP and Comp Plan Phases are not the same</a:t>
            </a:r>
          </a:p>
          <a:p>
            <a:pPr marL="742950" lvl="2" indent="-342900"/>
            <a:r>
              <a:rPr lang="en-US" dirty="0" smtClean="0"/>
              <a:t>Many </a:t>
            </a:r>
            <a:r>
              <a:rPr lang="en-US" dirty="0"/>
              <a:t>LEAs changed</a:t>
            </a:r>
          </a:p>
          <a:p>
            <a:pPr marL="342900" lvl="1" indent="-342900">
              <a:buFontTx/>
              <a:buChar char="•"/>
            </a:pPr>
            <a:r>
              <a:rPr lang="en-US" sz="2200" dirty="0"/>
              <a:t>If your LEA has a </a:t>
            </a:r>
            <a:r>
              <a:rPr lang="en-US" sz="2200" dirty="0" smtClean="0"/>
              <a:t>currently-approved technology plan that expires June 30, 2013, and you are NOT in Comp Plan Phase 1 (and you </a:t>
            </a:r>
            <a:r>
              <a:rPr lang="en-US" sz="2200" dirty="0"/>
              <a:t>plan to apply for P2 </a:t>
            </a:r>
            <a:r>
              <a:rPr lang="en-US" sz="2200" dirty="0" smtClean="0"/>
              <a:t>funding), </a:t>
            </a:r>
            <a:r>
              <a:rPr lang="en-US" sz="2200" dirty="0"/>
              <a:t>you </a:t>
            </a:r>
            <a:r>
              <a:rPr lang="en-US" sz="2200" dirty="0" smtClean="0"/>
              <a:t>must submit </a:t>
            </a:r>
            <a:r>
              <a:rPr lang="en-US" sz="2200" dirty="0"/>
              <a:t>a </a:t>
            </a:r>
            <a:r>
              <a:rPr lang="en-US" sz="2200" dirty="0" smtClean="0"/>
              <a:t>‘Gap Plan’ using the </a:t>
            </a:r>
            <a:r>
              <a:rPr lang="en-US" sz="2200" dirty="0" err="1" smtClean="0"/>
              <a:t>eStrategic</a:t>
            </a:r>
            <a:r>
              <a:rPr lang="en-US" sz="2200" dirty="0" smtClean="0"/>
              <a:t> Planning Tool</a:t>
            </a:r>
          </a:p>
          <a:p>
            <a:pPr lvl="1"/>
            <a:r>
              <a:rPr lang="en-US" sz="2000" dirty="0" smtClean="0"/>
              <a:t>Gap Plan must cover the years until your LEA is phased into Comp Plan</a:t>
            </a:r>
            <a:endParaRPr lang="en-US" sz="2000" dirty="0"/>
          </a:p>
          <a:p>
            <a:r>
              <a:rPr lang="en-US" sz="2200" dirty="0" smtClean="0"/>
              <a:t>If your LEA has a currently-approved technology plan that expires after June 30, 2013, and you are NOT in Comp Plan Phase 1 (and you plan to apply for P2 funding), but you need to add services/information to your existing plan, you must amend your current eSP plan, using the eSP tool. </a:t>
            </a:r>
            <a:endParaRPr lang="en-US" sz="2200" dirty="0"/>
          </a:p>
          <a:p>
            <a:endParaRPr lang="en-US" dirty="0"/>
          </a:p>
          <a:p>
            <a:pPr marL="0" indent="0">
              <a:buNone/>
            </a:pPr>
            <a:endParaRPr lang="en-US" dirty="0" smtClean="0"/>
          </a:p>
        </p:txBody>
      </p:sp>
    </p:spTree>
    <p:extLst>
      <p:ext uri="{BB962C8B-B14F-4D97-AF65-F5344CB8AC3E}">
        <p14:creationId xmlns:p14="http://schemas.microsoft.com/office/powerpoint/2010/main" val="2809953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Questions so far?</a:t>
            </a:r>
          </a:p>
          <a:p>
            <a:pPr lvl="1"/>
            <a:r>
              <a:rPr lang="en-US" dirty="0" smtClean="0"/>
              <a:t>What is Comprehensive Planning?</a:t>
            </a:r>
          </a:p>
          <a:p>
            <a:pPr lvl="1"/>
            <a:r>
              <a:rPr lang="en-US" dirty="0" smtClean="0"/>
              <a:t>What are new E-rate Technology Plan Rules?</a:t>
            </a:r>
          </a:p>
          <a:p>
            <a:pPr lvl="1"/>
            <a:r>
              <a:rPr lang="en-US" dirty="0" smtClean="0"/>
              <a:t>What are Comp Plan Phases?</a:t>
            </a:r>
          </a:p>
          <a:p>
            <a:pPr lvl="1"/>
            <a:r>
              <a:rPr lang="en-US" dirty="0" smtClean="0"/>
              <a:t>How to create a ‘Gap Plan?’</a:t>
            </a:r>
          </a:p>
          <a:p>
            <a:pPr lvl="1"/>
            <a:endParaRPr lang="en-US" dirty="0"/>
          </a:p>
        </p:txBody>
      </p:sp>
    </p:spTree>
    <p:extLst>
      <p:ext uri="{BB962C8B-B14F-4D97-AF65-F5344CB8AC3E}">
        <p14:creationId xmlns:p14="http://schemas.microsoft.com/office/powerpoint/2010/main" val="2427397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E-Rate Technology Plan Elements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200" dirty="0"/>
              <a:t>The plan must establish </a:t>
            </a:r>
            <a:r>
              <a:rPr lang="en-US" sz="2200" dirty="0">
                <a:solidFill>
                  <a:srgbClr val="FF0000"/>
                </a:solidFill>
              </a:rPr>
              <a:t>clear goals and a realistic strategy </a:t>
            </a:r>
            <a:r>
              <a:rPr lang="en-US" sz="2200" dirty="0"/>
              <a:t>for using telecommunications and information technology to improve education.</a:t>
            </a:r>
          </a:p>
          <a:p>
            <a:pPr marL="457200" indent="-457200">
              <a:buFont typeface="+mj-lt"/>
              <a:buAutoNum type="arabicPeriod"/>
            </a:pPr>
            <a:r>
              <a:rPr lang="en-US" sz="2200" dirty="0"/>
              <a:t>The plan must have a </a:t>
            </a:r>
            <a:r>
              <a:rPr lang="en-US" sz="2200" dirty="0">
                <a:solidFill>
                  <a:srgbClr val="FF0000"/>
                </a:solidFill>
              </a:rPr>
              <a:t>professional development strategy </a:t>
            </a:r>
            <a:r>
              <a:rPr lang="en-US" sz="2200" dirty="0"/>
              <a:t>to ensure that staff knows how to use these new technologies to improve education.</a:t>
            </a:r>
          </a:p>
          <a:p>
            <a:pPr marL="457200" indent="-457200">
              <a:buFont typeface="+mj-lt"/>
              <a:buAutoNum type="arabicPeriod"/>
            </a:pPr>
            <a:r>
              <a:rPr lang="en-US" sz="2200" dirty="0"/>
              <a:t>The plan must include </a:t>
            </a:r>
            <a:r>
              <a:rPr lang="en-US" sz="2200" dirty="0">
                <a:solidFill>
                  <a:srgbClr val="FF0000"/>
                </a:solidFill>
              </a:rPr>
              <a:t>an assessment </a:t>
            </a:r>
            <a:r>
              <a:rPr lang="en-US" sz="2200" dirty="0"/>
              <a:t>of the telecommunication services, hardware, software, and other services that will be needed to improve education.</a:t>
            </a:r>
          </a:p>
          <a:p>
            <a:pPr marL="457200" indent="-457200">
              <a:buFont typeface="+mj-lt"/>
              <a:buAutoNum type="arabicPeriod"/>
            </a:pPr>
            <a:r>
              <a:rPr lang="en-US" sz="2200" dirty="0"/>
              <a:t>The plan must include </a:t>
            </a:r>
            <a:r>
              <a:rPr lang="en-US" sz="2200" dirty="0">
                <a:solidFill>
                  <a:srgbClr val="FF0000"/>
                </a:solidFill>
              </a:rPr>
              <a:t>an evaluation process </a:t>
            </a:r>
            <a:r>
              <a:rPr lang="en-US" sz="2200" dirty="0"/>
              <a:t>that enables the school or library to monitor progress toward the specified goals and make mid-course corrections in response to new developments and opportunities and they arise. </a:t>
            </a:r>
          </a:p>
        </p:txBody>
      </p:sp>
    </p:spTree>
    <p:extLst>
      <p:ext uri="{BB962C8B-B14F-4D97-AF65-F5344CB8AC3E}">
        <p14:creationId xmlns:p14="http://schemas.microsoft.com/office/powerpoint/2010/main" val="77463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191966"/>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76DB0846909E04F983521BC74E662C5" ma:contentTypeVersion="0" ma:contentTypeDescription="Create a new document." ma:contentTypeScope="" ma:versionID="c34fbabca89b6504be0fa55e49fc4cf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C98FFD2-D5FE-4089-80AC-52641CEF9FAA}">
  <ds:schemaRefs>
    <ds:schemaRef ds:uri="http://schemas.microsoft.com/sharepoint/v3/contenttype/forms"/>
  </ds:schemaRefs>
</ds:datastoreItem>
</file>

<file path=customXml/itemProps2.xml><?xml version="1.0" encoding="utf-8"?>
<ds:datastoreItem xmlns:ds="http://schemas.openxmlformats.org/officeDocument/2006/customXml" ds:itemID="{170AD8F6-60A9-4860-AF6E-D890953BB4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0B64759-69FE-483B-9DA9-8C4DFE0FE3F6}">
  <ds:schemaRefs>
    <ds:schemaRef ds:uri="http://www.w3.org/XML/1998/namespace"/>
    <ds:schemaRef ds:uri="http://purl.org/dc/terms/"/>
    <ds:schemaRef ds:uri="http://schemas.openxmlformats.org/package/2006/metadata/core-properties"/>
    <ds:schemaRef ds:uri="http://purl.org/dc/elements/1.1/"/>
    <ds:schemaRef ds:uri="http://purl.org/dc/dcmitype/"/>
    <ds:schemaRef ds:uri="http://schemas.microsoft.com/office/2006/documentManagement/typ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28648</TotalTime>
  <Words>1150</Words>
  <Application>Microsoft Office PowerPoint</Application>
  <PresentationFormat>On-screen Show (4:3)</PresentationFormat>
  <Paragraphs>176</Paragraphs>
  <Slides>29</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Default Design</vt:lpstr>
      <vt:lpstr>CorelPhotoPaint.Image.10</vt:lpstr>
      <vt:lpstr>Comprehensive Planning Highway to Continuous  Improvement and Success </vt:lpstr>
      <vt:lpstr>Purpose of Webinar</vt:lpstr>
      <vt:lpstr>New E-rate Technology Plan Rules</vt:lpstr>
      <vt:lpstr>E-rate Technology Plan Rules</vt:lpstr>
      <vt:lpstr>How is educational technology planning embedded in the new Comprehensive Planning process?</vt:lpstr>
      <vt:lpstr>How is Comprehensive Planning Different than eStrategic Planning?</vt:lpstr>
      <vt:lpstr>Transitioning from eStrategic Plan Phases to Comp Plan Phases</vt:lpstr>
      <vt:lpstr>PowerPoint Presentation</vt:lpstr>
      <vt:lpstr>E-Rate Technology Plan Elements</vt:lpstr>
      <vt:lpstr>Technology Needs Assessment</vt:lpstr>
      <vt:lpstr>Optional Data Walkthrough</vt:lpstr>
      <vt:lpstr>Core Foundations&gt;Materials and Resources</vt:lpstr>
      <vt:lpstr>Clear Goals and Realistic Strategy</vt:lpstr>
      <vt:lpstr>District Level Planning&gt;View Action Plan</vt:lpstr>
      <vt:lpstr>Professional Development</vt:lpstr>
      <vt:lpstr>Build Action Plan</vt:lpstr>
      <vt:lpstr>Professional Development Action Step</vt:lpstr>
      <vt:lpstr>Evaluation Process</vt:lpstr>
      <vt:lpstr>Goal&gt; Indicator of Effectiveness</vt:lpstr>
      <vt:lpstr>Action Step&gt; Indicator of Implementation</vt:lpstr>
      <vt:lpstr>Budget</vt:lpstr>
      <vt:lpstr>Action Step&gt;Proposed Cost/Funding by Year</vt:lpstr>
      <vt:lpstr>Accessing Comp Plan</vt:lpstr>
      <vt:lpstr>PowerPoint Presentation</vt:lpstr>
      <vt:lpstr>Deadlines and Approval Process</vt:lpstr>
      <vt:lpstr>Resources</vt:lpstr>
      <vt:lpstr>E-rate Training</vt:lpstr>
      <vt:lpstr>Support and Assistance</vt:lpstr>
      <vt:lpstr>PowerPoint Presentation</vt:lpstr>
    </vt:vector>
  </TitlesOfParts>
  <Company>Commonwealth of 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2012-08-27-CP Process Briefing-PSBA</dc:title>
  <dc:creator>jchichi</dc:creator>
  <cp:lastModifiedBy>Jason</cp:lastModifiedBy>
  <cp:revision>3939</cp:revision>
  <dcterms:created xsi:type="dcterms:W3CDTF">2005-11-10T12:55:35Z</dcterms:created>
  <dcterms:modified xsi:type="dcterms:W3CDTF">2012-11-08T18:56:48Z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0x010100276DB0846909E04F983521BC74E662C5</vt:lpwstr>
  </property>
  <property fmtid="{D5CDD505-2E9C-101B-9397-08002B2CF9AE}" pid="3" name="_AdHocReviewCycleID">
    <vt:i4>-1596405834</vt:i4>
  </property>
  <property fmtid="{D5CDD505-2E9C-101B-9397-08002B2CF9AE}" pid="4" name="_NewReviewCycle">
    <vt:lpwstr/>
  </property>
  <property fmtid="{D5CDD505-2E9C-101B-9397-08002B2CF9AE}" pid="5" name="_EmailSubject">
    <vt:lpwstr>Comprehensive Planning/Technology Planning Resources</vt:lpwstr>
  </property>
  <property fmtid="{D5CDD505-2E9C-101B-9397-08002B2CF9AE}" pid="6" name="_AuthorEmail">
    <vt:lpwstr>jtschell@comcast.net</vt:lpwstr>
  </property>
  <property fmtid="{D5CDD505-2E9C-101B-9397-08002B2CF9AE}" pid="7" name="_AuthorEmailDisplayName">
    <vt:lpwstr>Julie Tritt Schell</vt:lpwstr>
  </property>
  <property fmtid="{D5CDD505-2E9C-101B-9397-08002B2CF9AE}" pid="8" name="_PreviousAdHocReviewCycleID">
    <vt:i4>-1773655686</vt:i4>
  </property>
</Properties>
</file>